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5.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6.xml" ContentType="application/vnd.openxmlformats-officedocument.drawingml.chart+xml"/>
  <Override PartName="/ppt/notesSlides/notesSlide16.xml" ContentType="application/vnd.openxmlformats-officedocument.presentationml.notesSlide+xml"/>
  <Override PartName="/ppt/charts/chart7.xml" ContentType="application/vnd.openxmlformats-officedocument.drawingml.chart+xml"/>
  <Override PartName="/ppt/notesSlides/notesSlide17.xml" ContentType="application/vnd.openxmlformats-officedocument.presentationml.notesSlide+xml"/>
  <Override PartName="/ppt/charts/chart8.xml" ContentType="application/vnd.openxmlformats-officedocument.drawingml.chart+xml"/>
  <Override PartName="/ppt/notesSlides/notesSlide18.xml" ContentType="application/vnd.openxmlformats-officedocument.presentationml.notesSlide+xml"/>
  <Override PartName="/ppt/charts/chart9.xml" ContentType="application/vnd.openxmlformats-officedocument.drawingml.chart+xml"/>
  <Override PartName="/ppt/notesSlides/notesSlide19.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charts/chart11.xml" ContentType="application/vnd.openxmlformats-officedocument.drawingml.chart+xml"/>
  <Override PartName="/ppt/notesSlides/notesSlide21.xml" ContentType="application/vnd.openxmlformats-officedocument.presentationml.notesSlide+xml"/>
  <Override PartName="/ppt/charts/chart12.xml" ContentType="application/vnd.openxmlformats-officedocument.drawingml.chart+xml"/>
  <Override PartName="/ppt/notesSlides/notesSlide22.xml" ContentType="application/vnd.openxmlformats-officedocument.presentationml.notesSlide+xml"/>
  <Override PartName="/ppt/charts/chart13.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4.xml" ContentType="application/vnd.openxmlformats-officedocument.drawingml.chart+xml"/>
  <Override PartName="/ppt/notesSlides/notesSlide25.xml" ContentType="application/vnd.openxmlformats-officedocument.presentationml.notesSlide+xml"/>
  <Override PartName="/ppt/charts/chart15.xml" ContentType="application/vnd.openxmlformats-officedocument.drawingml.chart+xml"/>
  <Override PartName="/ppt/notesSlides/notesSlide26.xml" ContentType="application/vnd.openxmlformats-officedocument.presentationml.notesSlide+xml"/>
  <Override PartName="/ppt/charts/chart16.xml" ContentType="application/vnd.openxmlformats-officedocument.drawingml.chart+xml"/>
  <Override PartName="/ppt/notesSlides/notesSlide27.xml" ContentType="application/vnd.openxmlformats-officedocument.presentationml.notesSlide+xml"/>
  <Override PartName="/ppt/charts/chart17.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8.xml" ContentType="application/vnd.openxmlformats-officedocument.drawingml.chart+xml"/>
  <Override PartName="/ppt/drawings/drawing1.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handoutMasterIdLst>
    <p:handoutMasterId r:id="rId62"/>
  </p:handoutMasterIdLst>
  <p:sldIdLst>
    <p:sldId id="668" r:id="rId2"/>
    <p:sldId id="647" r:id="rId3"/>
    <p:sldId id="512" r:id="rId4"/>
    <p:sldId id="643" r:id="rId5"/>
    <p:sldId id="642" r:id="rId6"/>
    <p:sldId id="641" r:id="rId7"/>
    <p:sldId id="646" r:id="rId8"/>
    <p:sldId id="645" r:id="rId9"/>
    <p:sldId id="256" r:id="rId10"/>
    <p:sldId id="433" r:id="rId11"/>
    <p:sldId id="398" r:id="rId12"/>
    <p:sldId id="258" r:id="rId13"/>
    <p:sldId id="637" r:id="rId14"/>
    <p:sldId id="670" r:id="rId15"/>
    <p:sldId id="560" r:id="rId16"/>
    <p:sldId id="546" r:id="rId17"/>
    <p:sldId id="671" r:id="rId18"/>
    <p:sldId id="551" r:id="rId19"/>
    <p:sldId id="672" r:id="rId20"/>
    <p:sldId id="554" r:id="rId21"/>
    <p:sldId id="673" r:id="rId22"/>
    <p:sldId id="557" r:id="rId23"/>
    <p:sldId id="674" r:id="rId24"/>
    <p:sldId id="545" r:id="rId25"/>
    <p:sldId id="675" r:id="rId26"/>
    <p:sldId id="327" r:id="rId27"/>
    <p:sldId id="650" r:id="rId28"/>
    <p:sldId id="291" r:id="rId29"/>
    <p:sldId id="264" r:id="rId30"/>
    <p:sldId id="653" r:id="rId31"/>
    <p:sldId id="655" r:id="rId32"/>
    <p:sldId id="656" r:id="rId33"/>
    <p:sldId id="654" r:id="rId34"/>
    <p:sldId id="657" r:id="rId35"/>
    <p:sldId id="658" r:id="rId36"/>
    <p:sldId id="659" r:id="rId37"/>
    <p:sldId id="660" r:id="rId38"/>
    <p:sldId id="661" r:id="rId39"/>
    <p:sldId id="662" r:id="rId40"/>
    <p:sldId id="663" r:id="rId41"/>
    <p:sldId id="397" r:id="rId42"/>
    <p:sldId id="665" r:id="rId43"/>
    <p:sldId id="540" r:id="rId44"/>
    <p:sldId id="666" r:id="rId45"/>
    <p:sldId id="667" r:id="rId46"/>
    <p:sldId id="607" r:id="rId47"/>
    <p:sldId id="608" r:id="rId48"/>
    <p:sldId id="609" r:id="rId49"/>
    <p:sldId id="610" r:id="rId50"/>
    <p:sldId id="669" r:id="rId51"/>
    <p:sldId id="393" r:id="rId52"/>
    <p:sldId id="394" r:id="rId53"/>
    <p:sldId id="395" r:id="rId54"/>
    <p:sldId id="430" r:id="rId55"/>
    <p:sldId id="270" r:id="rId56"/>
    <p:sldId id="296" r:id="rId57"/>
    <p:sldId id="297" r:id="rId58"/>
    <p:sldId id="541" r:id="rId59"/>
    <p:sldId id="326" r:id="rId6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2B33CE-D7F2-48F5-9F40-E0B8A25D9324}" v="22" dt="2020-12-06T22:42:10.6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534" autoAdjust="0"/>
  </p:normalViewPr>
  <p:slideViewPr>
    <p:cSldViewPr>
      <p:cViewPr varScale="1">
        <p:scale>
          <a:sx n="89" d="100"/>
          <a:sy n="89" d="100"/>
        </p:scale>
        <p:origin x="2244" y="78"/>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Sheet1!$B$2:$B$7</c:f>
              <c:numCache>
                <c:formatCode>General</c:formatCode>
                <c:ptCount val="6"/>
                <c:pt idx="0">
                  <c:v>95</c:v>
                </c:pt>
                <c:pt idx="1">
                  <c:v>97</c:v>
                </c:pt>
                <c:pt idx="2">
                  <c:v>87</c:v>
                </c:pt>
                <c:pt idx="3">
                  <c:v>47</c:v>
                </c:pt>
                <c:pt idx="4">
                  <c:v>63</c:v>
                </c:pt>
                <c:pt idx="5">
                  <c:v>75</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Sheet1!$C$2:$C$7</c:f>
              <c:numCache>
                <c:formatCode>General</c:formatCode>
                <c:ptCount val="6"/>
                <c:pt idx="0">
                  <c:v>50</c:v>
                </c:pt>
                <c:pt idx="1">
                  <c:v>45</c:v>
                </c:pt>
                <c:pt idx="2">
                  <c:v>55</c:v>
                </c:pt>
                <c:pt idx="3">
                  <c:v>17</c:v>
                </c:pt>
                <c:pt idx="4">
                  <c:v>31</c:v>
                </c:pt>
                <c:pt idx="5">
                  <c:v>38</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Sheet1!$D$2:$D$7</c:f>
              <c:numCache>
                <c:formatCode>General</c:formatCode>
                <c:ptCount val="6"/>
                <c:pt idx="0">
                  <c:v>35</c:v>
                </c:pt>
                <c:pt idx="1">
                  <c:v>13</c:v>
                </c:pt>
                <c:pt idx="2">
                  <c:v>18</c:v>
                </c:pt>
                <c:pt idx="3">
                  <c:v>3</c:v>
                </c:pt>
                <c:pt idx="4">
                  <c:v>16</c:v>
                </c:pt>
                <c:pt idx="5">
                  <c:v>13</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State</c:v>
                </c:pt>
              </c:strCache>
            </c:strRef>
          </c:tx>
          <c:invertIfNegative val="0"/>
          <c:cat>
            <c:strRef>
              <c:f>Sheet1!$A$2</c:f>
              <c:strCache>
                <c:ptCount val="1"/>
                <c:pt idx="0">
                  <c:v>2018-19</c:v>
                </c:pt>
              </c:strCache>
            </c:strRef>
          </c:cat>
          <c:val>
            <c:numRef>
              <c:f>Sheet1!$B$2</c:f>
              <c:numCache>
                <c:formatCode>General</c:formatCode>
                <c:ptCount val="1"/>
                <c:pt idx="0">
                  <c:v>72.900000000000006</c:v>
                </c:pt>
              </c:numCache>
            </c:numRef>
          </c:val>
          <c:extLst>
            <c:ext xmlns:c16="http://schemas.microsoft.com/office/drawing/2014/chart" uri="{C3380CC4-5D6E-409C-BE32-E72D297353CC}">
              <c16:uniqueId val="{00000000-68F5-4A31-905C-99A01482D79D}"/>
            </c:ext>
          </c:extLst>
        </c:ser>
        <c:ser>
          <c:idx val="1"/>
          <c:order val="1"/>
          <c:tx>
            <c:strRef>
              <c:f>Sheet1!$C$1</c:f>
              <c:strCache>
                <c:ptCount val="1"/>
                <c:pt idx="0">
                  <c:v>Region 16</c:v>
                </c:pt>
              </c:strCache>
            </c:strRef>
          </c:tx>
          <c:invertIfNegative val="0"/>
          <c:cat>
            <c:strRef>
              <c:f>Sheet1!$A$2</c:f>
              <c:strCache>
                <c:ptCount val="1"/>
                <c:pt idx="0">
                  <c:v>2018-19</c:v>
                </c:pt>
              </c:strCache>
            </c:strRef>
          </c:cat>
          <c:val>
            <c:numRef>
              <c:f>Sheet1!$C$2</c:f>
              <c:numCache>
                <c:formatCode>General</c:formatCode>
                <c:ptCount val="1"/>
                <c:pt idx="0">
                  <c:v>75.5</c:v>
                </c:pt>
              </c:numCache>
            </c:numRef>
          </c:val>
          <c:extLst>
            <c:ext xmlns:c16="http://schemas.microsoft.com/office/drawing/2014/chart" uri="{C3380CC4-5D6E-409C-BE32-E72D297353CC}">
              <c16:uniqueId val="{00000001-68F5-4A31-905C-99A01482D79D}"/>
            </c:ext>
          </c:extLst>
        </c:ser>
        <c:ser>
          <c:idx val="2"/>
          <c:order val="2"/>
          <c:tx>
            <c:strRef>
              <c:f>Sheet1!$D$1</c:f>
              <c:strCache>
                <c:ptCount val="1"/>
                <c:pt idx="0">
                  <c:v>District</c:v>
                </c:pt>
              </c:strCache>
            </c:strRef>
          </c:tx>
          <c:invertIfNegative val="0"/>
          <c:cat>
            <c:strRef>
              <c:f>Sheet1!$A$2</c:f>
              <c:strCache>
                <c:ptCount val="1"/>
                <c:pt idx="0">
                  <c:v>2018-19</c:v>
                </c:pt>
              </c:strCache>
            </c:strRef>
          </c:cat>
          <c:val>
            <c:numRef>
              <c:f>Sheet1!$D$2</c:f>
              <c:numCache>
                <c:formatCode>General</c:formatCode>
                <c:ptCount val="1"/>
                <c:pt idx="0">
                  <c:v>70.5</c:v>
                </c:pt>
              </c:numCache>
            </c:numRef>
          </c:val>
          <c:extLst>
            <c:ext xmlns:c16="http://schemas.microsoft.com/office/drawing/2014/chart" uri="{C3380CC4-5D6E-409C-BE32-E72D297353CC}">
              <c16:uniqueId val="{00000002-68F5-4A31-905C-99A01482D79D}"/>
            </c:ext>
          </c:extLst>
        </c:ser>
        <c:dLbls>
          <c:showLegendKey val="0"/>
          <c:showVal val="0"/>
          <c:showCatName val="0"/>
          <c:showSerName val="0"/>
          <c:showPercent val="0"/>
          <c:showBubbleSize val="0"/>
        </c:dLbls>
        <c:gapWidth val="150"/>
        <c:axId val="64346624"/>
        <c:axId val="64684032"/>
      </c:barChart>
      <c:catAx>
        <c:axId val="64346624"/>
        <c:scaling>
          <c:orientation val="minMax"/>
        </c:scaling>
        <c:delete val="0"/>
        <c:axPos val="b"/>
        <c:numFmt formatCode="General" sourceLinked="0"/>
        <c:majorTickMark val="out"/>
        <c:minorTickMark val="none"/>
        <c:tickLblPos val="nextTo"/>
        <c:crossAx val="64684032"/>
        <c:crosses val="autoZero"/>
        <c:auto val="1"/>
        <c:lblAlgn val="ctr"/>
        <c:lblOffset val="100"/>
        <c:noMultiLvlLbl val="0"/>
      </c:catAx>
      <c:valAx>
        <c:axId val="64684032"/>
        <c:scaling>
          <c:orientation val="minMax"/>
        </c:scaling>
        <c:delete val="0"/>
        <c:axPos val="l"/>
        <c:majorGridlines/>
        <c:numFmt formatCode="General" sourceLinked="1"/>
        <c:majorTickMark val="out"/>
        <c:minorTickMark val="none"/>
        <c:tickLblPos val="nextTo"/>
        <c:crossAx val="6434662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All</c:v>
                </c:pt>
              </c:strCache>
            </c:strRef>
          </c:tx>
          <c:invertIfNegative val="0"/>
          <c:cat>
            <c:strRef>
              <c:f>Sheet1!$A$2</c:f>
              <c:strCache>
                <c:ptCount val="1"/>
                <c:pt idx="0">
                  <c:v>2018-19</c:v>
                </c:pt>
              </c:strCache>
            </c:strRef>
          </c:cat>
          <c:val>
            <c:numRef>
              <c:f>Sheet1!$B$2</c:f>
              <c:numCache>
                <c:formatCode>General</c:formatCode>
                <c:ptCount val="1"/>
                <c:pt idx="0">
                  <c:v>53.8</c:v>
                </c:pt>
              </c:numCache>
            </c:numRef>
          </c:val>
          <c:extLst>
            <c:ext xmlns:c16="http://schemas.microsoft.com/office/drawing/2014/chart" uri="{C3380CC4-5D6E-409C-BE32-E72D297353CC}">
              <c16:uniqueId val="{00000000-68F5-4A31-905C-99A01482D79D}"/>
            </c:ext>
          </c:extLst>
        </c:ser>
        <c:ser>
          <c:idx val="1"/>
          <c:order val="1"/>
          <c:tx>
            <c:strRef>
              <c:f>Sheet1!$C$1</c:f>
              <c:strCache>
                <c:ptCount val="1"/>
                <c:pt idx="0">
                  <c:v>Af Am</c:v>
                </c:pt>
              </c:strCache>
            </c:strRef>
          </c:tx>
          <c:invertIfNegative val="0"/>
          <c:cat>
            <c:strRef>
              <c:f>Sheet1!$A$2</c:f>
              <c:strCache>
                <c:ptCount val="1"/>
                <c:pt idx="0">
                  <c:v>2018-19</c:v>
                </c:pt>
              </c:strCache>
            </c:strRef>
          </c:cat>
          <c:val>
            <c:numRef>
              <c:f>Sheet1!$C$2</c:f>
              <c:numCache>
                <c:formatCode>General</c:formatCode>
                <c:ptCount val="1"/>
                <c:pt idx="0">
                  <c:v>0</c:v>
                </c:pt>
              </c:numCache>
            </c:numRef>
          </c:val>
          <c:extLst>
            <c:ext xmlns:c16="http://schemas.microsoft.com/office/drawing/2014/chart" uri="{C3380CC4-5D6E-409C-BE32-E72D297353CC}">
              <c16:uniqueId val="{00000001-68F5-4A31-905C-99A01482D79D}"/>
            </c:ext>
          </c:extLst>
        </c:ser>
        <c:ser>
          <c:idx val="2"/>
          <c:order val="2"/>
          <c:tx>
            <c:strRef>
              <c:f>Sheet1!$D$1</c:f>
              <c:strCache>
                <c:ptCount val="1"/>
                <c:pt idx="0">
                  <c:v>Hisp</c:v>
                </c:pt>
              </c:strCache>
            </c:strRef>
          </c:tx>
          <c:invertIfNegative val="0"/>
          <c:cat>
            <c:strRef>
              <c:f>Sheet1!$A$2</c:f>
              <c:strCache>
                <c:ptCount val="1"/>
                <c:pt idx="0">
                  <c:v>2018-19</c:v>
                </c:pt>
              </c:strCache>
            </c:strRef>
          </c:cat>
          <c:val>
            <c:numRef>
              <c:f>Sheet1!$D$2</c:f>
              <c:numCache>
                <c:formatCode>General</c:formatCode>
                <c:ptCount val="1"/>
                <c:pt idx="0">
                  <c:v>54.2</c:v>
                </c:pt>
              </c:numCache>
            </c:numRef>
          </c:val>
          <c:extLst>
            <c:ext xmlns:c16="http://schemas.microsoft.com/office/drawing/2014/chart" uri="{C3380CC4-5D6E-409C-BE32-E72D297353CC}">
              <c16:uniqueId val="{00000002-68F5-4A31-905C-99A01482D79D}"/>
            </c:ext>
          </c:extLst>
        </c:ser>
        <c:ser>
          <c:idx val="3"/>
          <c:order val="3"/>
          <c:tx>
            <c:strRef>
              <c:f>Sheet1!$E$1</c:f>
              <c:strCache>
                <c:ptCount val="1"/>
                <c:pt idx="0">
                  <c:v>White</c:v>
                </c:pt>
              </c:strCache>
            </c:strRef>
          </c:tx>
          <c:invertIfNegative val="0"/>
          <c:cat>
            <c:strRef>
              <c:f>Sheet1!$A$2</c:f>
              <c:strCache>
                <c:ptCount val="1"/>
                <c:pt idx="0">
                  <c:v>2018-19</c:v>
                </c:pt>
              </c:strCache>
            </c:strRef>
          </c:cat>
          <c:val>
            <c:numRef>
              <c:f>Sheet1!$E$2</c:f>
              <c:numCache>
                <c:formatCode>General</c:formatCode>
                <c:ptCount val="1"/>
                <c:pt idx="0">
                  <c:v>61.5</c:v>
                </c:pt>
              </c:numCache>
            </c:numRef>
          </c:val>
          <c:extLst>
            <c:ext xmlns:c16="http://schemas.microsoft.com/office/drawing/2014/chart" uri="{C3380CC4-5D6E-409C-BE32-E72D297353CC}">
              <c16:uniqueId val="{00000003-68F5-4A31-905C-99A01482D79D}"/>
            </c:ext>
          </c:extLst>
        </c:ser>
        <c:ser>
          <c:idx val="4"/>
          <c:order val="4"/>
          <c:tx>
            <c:strRef>
              <c:f>Sheet1!$F$1</c:f>
              <c:strCache>
                <c:ptCount val="1"/>
                <c:pt idx="0">
                  <c:v>Am Ind</c:v>
                </c:pt>
              </c:strCache>
            </c:strRef>
          </c:tx>
          <c:invertIfNegative val="0"/>
          <c:cat>
            <c:strRef>
              <c:f>Sheet1!$A$2</c:f>
              <c:strCache>
                <c:ptCount val="1"/>
                <c:pt idx="0">
                  <c:v>2018-19</c:v>
                </c:pt>
              </c:strCache>
            </c:strRef>
          </c:cat>
          <c:val>
            <c:numRef>
              <c:f>Sheet1!$F$2</c:f>
              <c:numCache>
                <c:formatCode>General</c:formatCode>
                <c:ptCount val="1"/>
                <c:pt idx="0">
                  <c:v>0</c:v>
                </c:pt>
              </c:numCache>
            </c:numRef>
          </c:val>
          <c:extLst>
            <c:ext xmlns:c16="http://schemas.microsoft.com/office/drawing/2014/chart" uri="{C3380CC4-5D6E-409C-BE32-E72D297353CC}">
              <c16:uniqueId val="{00000004-68F5-4A31-905C-99A01482D79D}"/>
            </c:ext>
          </c:extLst>
        </c:ser>
        <c:ser>
          <c:idx val="5"/>
          <c:order val="5"/>
          <c:tx>
            <c:strRef>
              <c:f>Sheet1!$G$1</c:f>
              <c:strCache>
                <c:ptCount val="1"/>
                <c:pt idx="0">
                  <c:v>Asian</c:v>
                </c:pt>
              </c:strCache>
            </c:strRef>
          </c:tx>
          <c:invertIfNegative val="0"/>
          <c:cat>
            <c:strRef>
              <c:f>Sheet1!$A$2</c:f>
              <c:strCache>
                <c:ptCount val="1"/>
                <c:pt idx="0">
                  <c:v>2018-19</c:v>
                </c:pt>
              </c:strCache>
            </c:strRef>
          </c:cat>
          <c:val>
            <c:numRef>
              <c:f>Sheet1!$G$2</c:f>
              <c:numCache>
                <c:formatCode>General</c:formatCode>
                <c:ptCount val="1"/>
                <c:pt idx="0">
                  <c:v>0</c:v>
                </c:pt>
              </c:numCache>
            </c:numRef>
          </c:val>
          <c:extLst>
            <c:ext xmlns:c16="http://schemas.microsoft.com/office/drawing/2014/chart" uri="{C3380CC4-5D6E-409C-BE32-E72D297353CC}">
              <c16:uniqueId val="{00000005-68F5-4A31-905C-99A01482D79D}"/>
            </c:ext>
          </c:extLst>
        </c:ser>
        <c:ser>
          <c:idx val="6"/>
          <c:order val="6"/>
          <c:tx>
            <c:strRef>
              <c:f>Sheet1!$H$1</c:f>
              <c:strCache>
                <c:ptCount val="1"/>
                <c:pt idx="0">
                  <c:v>Pac Isl</c:v>
                </c:pt>
              </c:strCache>
            </c:strRef>
          </c:tx>
          <c:invertIfNegative val="0"/>
          <c:cat>
            <c:strRef>
              <c:f>Sheet1!$A$2</c:f>
              <c:strCache>
                <c:ptCount val="1"/>
                <c:pt idx="0">
                  <c:v>2018-19</c:v>
                </c:pt>
              </c:strCache>
            </c:strRef>
          </c:cat>
          <c:val>
            <c:numRef>
              <c:f>Sheet1!$H$2</c:f>
              <c:numCache>
                <c:formatCode>General</c:formatCode>
                <c:ptCount val="1"/>
                <c:pt idx="0">
                  <c:v>0</c:v>
                </c:pt>
              </c:numCache>
            </c:numRef>
          </c:val>
          <c:extLst>
            <c:ext xmlns:c16="http://schemas.microsoft.com/office/drawing/2014/chart" uri="{C3380CC4-5D6E-409C-BE32-E72D297353CC}">
              <c16:uniqueId val="{00000006-68F5-4A31-905C-99A01482D79D}"/>
            </c:ext>
          </c:extLst>
        </c:ser>
        <c:ser>
          <c:idx val="7"/>
          <c:order val="7"/>
          <c:tx>
            <c:strRef>
              <c:f>Sheet1!$I$1</c:f>
              <c:strCache>
                <c:ptCount val="1"/>
                <c:pt idx="0">
                  <c:v>2 or More</c:v>
                </c:pt>
              </c:strCache>
            </c:strRef>
          </c:tx>
          <c:invertIfNegative val="0"/>
          <c:cat>
            <c:strRef>
              <c:f>Sheet1!$A$2</c:f>
              <c:strCache>
                <c:ptCount val="1"/>
                <c:pt idx="0">
                  <c:v>2018-19</c:v>
                </c:pt>
              </c:strCache>
            </c:strRef>
          </c:cat>
          <c:val>
            <c:numRef>
              <c:f>Sheet1!$I$2</c:f>
              <c:numCache>
                <c:formatCode>General</c:formatCode>
                <c:ptCount val="1"/>
                <c:pt idx="0">
                  <c:v>0</c:v>
                </c:pt>
              </c:numCache>
            </c:numRef>
          </c:val>
          <c:extLst>
            <c:ext xmlns:c16="http://schemas.microsoft.com/office/drawing/2014/chart" uri="{C3380CC4-5D6E-409C-BE32-E72D297353CC}">
              <c16:uniqueId val="{00000007-68F5-4A31-905C-99A01482D79D}"/>
            </c:ext>
          </c:extLst>
        </c:ser>
        <c:ser>
          <c:idx val="8"/>
          <c:order val="8"/>
          <c:tx>
            <c:strRef>
              <c:f>Sheet1!$J$1</c:f>
              <c:strCache>
                <c:ptCount val="1"/>
                <c:pt idx="0">
                  <c:v>Eco Dis</c:v>
                </c:pt>
              </c:strCache>
            </c:strRef>
          </c:tx>
          <c:invertIfNegative val="0"/>
          <c:cat>
            <c:strRef>
              <c:f>Sheet1!$A$2</c:f>
              <c:strCache>
                <c:ptCount val="1"/>
                <c:pt idx="0">
                  <c:v>2018-19</c:v>
                </c:pt>
              </c:strCache>
            </c:strRef>
          </c:cat>
          <c:val>
            <c:numRef>
              <c:f>Sheet1!$J$2</c:f>
              <c:numCache>
                <c:formatCode>General</c:formatCode>
                <c:ptCount val="1"/>
                <c:pt idx="0">
                  <c:v>40</c:v>
                </c:pt>
              </c:numCache>
            </c:numRef>
          </c:val>
          <c:extLst>
            <c:ext xmlns:c16="http://schemas.microsoft.com/office/drawing/2014/chart" uri="{C3380CC4-5D6E-409C-BE32-E72D297353CC}">
              <c16:uniqueId val="{00000008-68F5-4A31-905C-99A01482D79D}"/>
            </c:ext>
          </c:extLst>
        </c:ser>
        <c:dLbls>
          <c:showLegendKey val="0"/>
          <c:showVal val="0"/>
          <c:showCatName val="0"/>
          <c:showSerName val="0"/>
          <c:showPercent val="0"/>
          <c:showBubbleSize val="0"/>
        </c:dLbls>
        <c:gapWidth val="150"/>
        <c:axId val="64346624"/>
        <c:axId val="64684032"/>
      </c:barChart>
      <c:catAx>
        <c:axId val="64346624"/>
        <c:scaling>
          <c:orientation val="minMax"/>
        </c:scaling>
        <c:delete val="0"/>
        <c:axPos val="b"/>
        <c:numFmt formatCode="General" sourceLinked="0"/>
        <c:majorTickMark val="out"/>
        <c:minorTickMark val="none"/>
        <c:tickLblPos val="nextTo"/>
        <c:crossAx val="64684032"/>
        <c:crosses val="autoZero"/>
        <c:auto val="1"/>
        <c:lblAlgn val="ctr"/>
        <c:lblOffset val="100"/>
        <c:noMultiLvlLbl val="0"/>
      </c:catAx>
      <c:valAx>
        <c:axId val="64684032"/>
        <c:scaling>
          <c:orientation val="minMax"/>
        </c:scaling>
        <c:delete val="0"/>
        <c:axPos val="l"/>
        <c:majorGridlines/>
        <c:numFmt formatCode="General" sourceLinked="1"/>
        <c:majorTickMark val="out"/>
        <c:minorTickMark val="none"/>
        <c:tickLblPos val="nextTo"/>
        <c:crossAx val="6434662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All</c:v>
                </c:pt>
              </c:strCache>
            </c:strRef>
          </c:tx>
          <c:invertIfNegative val="0"/>
          <c:cat>
            <c:strRef>
              <c:f>Sheet1!$A$2:$A$4</c:f>
              <c:strCache>
                <c:ptCount val="3"/>
                <c:pt idx="0">
                  <c:v>ELA</c:v>
                </c:pt>
                <c:pt idx="1">
                  <c:v>Math</c:v>
                </c:pt>
                <c:pt idx="2">
                  <c:v>Both Subjects</c:v>
                </c:pt>
              </c:strCache>
            </c:strRef>
          </c:cat>
          <c:val>
            <c:numRef>
              <c:f>Sheet1!$B$2:$B$4</c:f>
              <c:numCache>
                <c:formatCode>General</c:formatCode>
                <c:ptCount val="3"/>
                <c:pt idx="0">
                  <c:v>38.5</c:v>
                </c:pt>
                <c:pt idx="1">
                  <c:v>2.6</c:v>
                </c:pt>
                <c:pt idx="2">
                  <c:v>0</c:v>
                </c:pt>
              </c:numCache>
            </c:numRef>
          </c:val>
          <c:extLst>
            <c:ext xmlns:c16="http://schemas.microsoft.com/office/drawing/2014/chart" uri="{C3380CC4-5D6E-409C-BE32-E72D297353CC}">
              <c16:uniqueId val="{00000000-68F5-4A31-905C-99A01482D79D}"/>
            </c:ext>
          </c:extLst>
        </c:ser>
        <c:ser>
          <c:idx val="1"/>
          <c:order val="1"/>
          <c:tx>
            <c:strRef>
              <c:f>Sheet1!$C$1</c:f>
              <c:strCache>
                <c:ptCount val="1"/>
                <c:pt idx="0">
                  <c:v>Af Am</c:v>
                </c:pt>
              </c:strCache>
            </c:strRef>
          </c:tx>
          <c:invertIfNegative val="0"/>
          <c:cat>
            <c:strRef>
              <c:f>Sheet1!$A$2:$A$4</c:f>
              <c:strCache>
                <c:ptCount val="3"/>
                <c:pt idx="0">
                  <c:v>ELA</c:v>
                </c:pt>
                <c:pt idx="1">
                  <c:v>Math</c:v>
                </c:pt>
                <c:pt idx="2">
                  <c:v>Both Subjects</c:v>
                </c:pt>
              </c:strCache>
            </c:strRef>
          </c:cat>
          <c:val>
            <c:numRef>
              <c:f>Sheet1!$C$2:$C$4</c:f>
              <c:numCache>
                <c:formatCode>General</c:formatCode>
                <c:ptCount val="3"/>
                <c:pt idx="0">
                  <c:v>0</c:v>
                </c:pt>
                <c:pt idx="1">
                  <c:v>0</c:v>
                </c:pt>
                <c:pt idx="2">
                  <c:v>0</c:v>
                </c:pt>
              </c:numCache>
            </c:numRef>
          </c:val>
          <c:extLst>
            <c:ext xmlns:c16="http://schemas.microsoft.com/office/drawing/2014/chart" uri="{C3380CC4-5D6E-409C-BE32-E72D297353CC}">
              <c16:uniqueId val="{00000001-68F5-4A31-905C-99A01482D79D}"/>
            </c:ext>
          </c:extLst>
        </c:ser>
        <c:ser>
          <c:idx val="2"/>
          <c:order val="2"/>
          <c:tx>
            <c:strRef>
              <c:f>Sheet1!$D$1</c:f>
              <c:strCache>
                <c:ptCount val="1"/>
                <c:pt idx="0">
                  <c:v>Hisp</c:v>
                </c:pt>
              </c:strCache>
            </c:strRef>
          </c:tx>
          <c:invertIfNegative val="0"/>
          <c:cat>
            <c:strRef>
              <c:f>Sheet1!$A$2:$A$4</c:f>
              <c:strCache>
                <c:ptCount val="3"/>
                <c:pt idx="0">
                  <c:v>ELA</c:v>
                </c:pt>
                <c:pt idx="1">
                  <c:v>Math</c:v>
                </c:pt>
                <c:pt idx="2">
                  <c:v>Both Subjects</c:v>
                </c:pt>
              </c:strCache>
            </c:strRef>
          </c:cat>
          <c:val>
            <c:numRef>
              <c:f>Sheet1!$D$2:$D$4</c:f>
              <c:numCache>
                <c:formatCode>General</c:formatCode>
                <c:ptCount val="3"/>
                <c:pt idx="0">
                  <c:v>33.299999999999997</c:v>
                </c:pt>
                <c:pt idx="1">
                  <c:v>4.2</c:v>
                </c:pt>
                <c:pt idx="2">
                  <c:v>0</c:v>
                </c:pt>
              </c:numCache>
            </c:numRef>
          </c:val>
          <c:extLst>
            <c:ext xmlns:c16="http://schemas.microsoft.com/office/drawing/2014/chart" uri="{C3380CC4-5D6E-409C-BE32-E72D297353CC}">
              <c16:uniqueId val="{00000002-68F5-4A31-905C-99A01482D79D}"/>
            </c:ext>
          </c:extLst>
        </c:ser>
        <c:ser>
          <c:idx val="3"/>
          <c:order val="3"/>
          <c:tx>
            <c:strRef>
              <c:f>Sheet1!$E$1</c:f>
              <c:strCache>
                <c:ptCount val="1"/>
                <c:pt idx="0">
                  <c:v>White</c:v>
                </c:pt>
              </c:strCache>
            </c:strRef>
          </c:tx>
          <c:invertIfNegative val="0"/>
          <c:cat>
            <c:strRef>
              <c:f>Sheet1!$A$2:$A$4</c:f>
              <c:strCache>
                <c:ptCount val="3"/>
                <c:pt idx="0">
                  <c:v>ELA</c:v>
                </c:pt>
                <c:pt idx="1">
                  <c:v>Math</c:v>
                </c:pt>
                <c:pt idx="2">
                  <c:v>Both Subjects</c:v>
                </c:pt>
              </c:strCache>
            </c:strRef>
          </c:cat>
          <c:val>
            <c:numRef>
              <c:f>Sheet1!$E$2:$E$4</c:f>
              <c:numCache>
                <c:formatCode>General</c:formatCode>
                <c:ptCount val="3"/>
                <c:pt idx="0">
                  <c:v>53.8</c:v>
                </c:pt>
                <c:pt idx="1">
                  <c:v>0</c:v>
                </c:pt>
                <c:pt idx="2">
                  <c:v>0</c:v>
                </c:pt>
              </c:numCache>
            </c:numRef>
          </c:val>
          <c:extLst>
            <c:ext xmlns:c16="http://schemas.microsoft.com/office/drawing/2014/chart" uri="{C3380CC4-5D6E-409C-BE32-E72D297353CC}">
              <c16:uniqueId val="{00000003-68F5-4A31-905C-99A01482D79D}"/>
            </c:ext>
          </c:extLst>
        </c:ser>
        <c:ser>
          <c:idx val="4"/>
          <c:order val="4"/>
          <c:tx>
            <c:strRef>
              <c:f>Sheet1!$F$1</c:f>
              <c:strCache>
                <c:ptCount val="1"/>
                <c:pt idx="0">
                  <c:v>Am Ind</c:v>
                </c:pt>
              </c:strCache>
            </c:strRef>
          </c:tx>
          <c:invertIfNegative val="0"/>
          <c:cat>
            <c:strRef>
              <c:f>Sheet1!$A$2:$A$4</c:f>
              <c:strCache>
                <c:ptCount val="3"/>
                <c:pt idx="0">
                  <c:v>ELA</c:v>
                </c:pt>
                <c:pt idx="1">
                  <c:v>Math</c:v>
                </c:pt>
                <c:pt idx="2">
                  <c:v>Both Subjects</c:v>
                </c:pt>
              </c:strCache>
            </c:strRef>
          </c:cat>
          <c:val>
            <c:numRef>
              <c:f>Sheet1!$F$2:$F$4</c:f>
              <c:numCache>
                <c:formatCode>General</c:formatCode>
                <c:ptCount val="3"/>
                <c:pt idx="0">
                  <c:v>0</c:v>
                </c:pt>
                <c:pt idx="1">
                  <c:v>0</c:v>
                </c:pt>
                <c:pt idx="2">
                  <c:v>0</c:v>
                </c:pt>
              </c:numCache>
            </c:numRef>
          </c:val>
          <c:extLst>
            <c:ext xmlns:c16="http://schemas.microsoft.com/office/drawing/2014/chart" uri="{C3380CC4-5D6E-409C-BE32-E72D297353CC}">
              <c16:uniqueId val="{00000004-68F5-4A31-905C-99A01482D79D}"/>
            </c:ext>
          </c:extLst>
        </c:ser>
        <c:ser>
          <c:idx val="5"/>
          <c:order val="5"/>
          <c:tx>
            <c:strRef>
              <c:f>Sheet1!$G$1</c:f>
              <c:strCache>
                <c:ptCount val="1"/>
                <c:pt idx="0">
                  <c:v>Asian</c:v>
                </c:pt>
              </c:strCache>
            </c:strRef>
          </c:tx>
          <c:invertIfNegative val="0"/>
          <c:cat>
            <c:strRef>
              <c:f>Sheet1!$A$2:$A$4</c:f>
              <c:strCache>
                <c:ptCount val="3"/>
                <c:pt idx="0">
                  <c:v>ELA</c:v>
                </c:pt>
                <c:pt idx="1">
                  <c:v>Math</c:v>
                </c:pt>
                <c:pt idx="2">
                  <c:v>Both Subjects</c:v>
                </c:pt>
              </c:strCache>
            </c:strRef>
          </c:cat>
          <c:val>
            <c:numRef>
              <c:f>Sheet1!$G$2:$G$4</c:f>
              <c:numCache>
                <c:formatCode>General</c:formatCode>
                <c:ptCount val="3"/>
                <c:pt idx="0">
                  <c:v>0</c:v>
                </c:pt>
                <c:pt idx="1">
                  <c:v>0</c:v>
                </c:pt>
                <c:pt idx="2">
                  <c:v>0</c:v>
                </c:pt>
              </c:numCache>
            </c:numRef>
          </c:val>
          <c:extLst>
            <c:ext xmlns:c16="http://schemas.microsoft.com/office/drawing/2014/chart" uri="{C3380CC4-5D6E-409C-BE32-E72D297353CC}">
              <c16:uniqueId val="{00000005-68F5-4A31-905C-99A01482D79D}"/>
            </c:ext>
          </c:extLst>
        </c:ser>
        <c:ser>
          <c:idx val="6"/>
          <c:order val="6"/>
          <c:tx>
            <c:strRef>
              <c:f>Sheet1!$H$1</c:f>
              <c:strCache>
                <c:ptCount val="1"/>
                <c:pt idx="0">
                  <c:v>Pac Isl</c:v>
                </c:pt>
              </c:strCache>
            </c:strRef>
          </c:tx>
          <c:invertIfNegative val="0"/>
          <c:cat>
            <c:strRef>
              <c:f>Sheet1!$A$2:$A$4</c:f>
              <c:strCache>
                <c:ptCount val="3"/>
                <c:pt idx="0">
                  <c:v>ELA</c:v>
                </c:pt>
                <c:pt idx="1">
                  <c:v>Math</c:v>
                </c:pt>
                <c:pt idx="2">
                  <c:v>Both Subjects</c:v>
                </c:pt>
              </c:strCache>
            </c:strRef>
          </c:cat>
          <c:val>
            <c:numRef>
              <c:f>Sheet1!$H$2:$H$4</c:f>
              <c:numCache>
                <c:formatCode>General</c:formatCode>
                <c:ptCount val="3"/>
                <c:pt idx="0">
                  <c:v>0</c:v>
                </c:pt>
                <c:pt idx="1">
                  <c:v>0</c:v>
                </c:pt>
                <c:pt idx="2">
                  <c:v>0</c:v>
                </c:pt>
              </c:numCache>
            </c:numRef>
          </c:val>
          <c:extLst>
            <c:ext xmlns:c16="http://schemas.microsoft.com/office/drawing/2014/chart" uri="{C3380CC4-5D6E-409C-BE32-E72D297353CC}">
              <c16:uniqueId val="{00000006-68F5-4A31-905C-99A01482D79D}"/>
            </c:ext>
          </c:extLst>
        </c:ser>
        <c:ser>
          <c:idx val="7"/>
          <c:order val="7"/>
          <c:tx>
            <c:strRef>
              <c:f>Sheet1!$I$1</c:f>
              <c:strCache>
                <c:ptCount val="1"/>
                <c:pt idx="0">
                  <c:v>2 or More</c:v>
                </c:pt>
              </c:strCache>
            </c:strRef>
          </c:tx>
          <c:invertIfNegative val="0"/>
          <c:cat>
            <c:strRef>
              <c:f>Sheet1!$A$2:$A$4</c:f>
              <c:strCache>
                <c:ptCount val="3"/>
                <c:pt idx="0">
                  <c:v>ELA</c:v>
                </c:pt>
                <c:pt idx="1">
                  <c:v>Math</c:v>
                </c:pt>
                <c:pt idx="2">
                  <c:v>Both Subjects</c:v>
                </c:pt>
              </c:strCache>
            </c:strRef>
          </c:cat>
          <c:val>
            <c:numRef>
              <c:f>Sheet1!$I$2:$I$4</c:f>
              <c:numCache>
                <c:formatCode>General</c:formatCode>
                <c:ptCount val="3"/>
                <c:pt idx="0">
                  <c:v>0</c:v>
                </c:pt>
                <c:pt idx="1">
                  <c:v>0</c:v>
                </c:pt>
                <c:pt idx="2">
                  <c:v>0</c:v>
                </c:pt>
              </c:numCache>
            </c:numRef>
          </c:val>
          <c:extLst>
            <c:ext xmlns:c16="http://schemas.microsoft.com/office/drawing/2014/chart" uri="{C3380CC4-5D6E-409C-BE32-E72D297353CC}">
              <c16:uniqueId val="{00000007-68F5-4A31-905C-99A01482D79D}"/>
            </c:ext>
          </c:extLst>
        </c:ser>
        <c:ser>
          <c:idx val="8"/>
          <c:order val="8"/>
          <c:tx>
            <c:strRef>
              <c:f>Sheet1!$J$1</c:f>
              <c:strCache>
                <c:ptCount val="1"/>
                <c:pt idx="0">
                  <c:v>Eco Dis</c:v>
                </c:pt>
              </c:strCache>
            </c:strRef>
          </c:tx>
          <c:invertIfNegative val="0"/>
          <c:cat>
            <c:strRef>
              <c:f>Sheet1!$A$2:$A$4</c:f>
              <c:strCache>
                <c:ptCount val="3"/>
                <c:pt idx="0">
                  <c:v>ELA</c:v>
                </c:pt>
                <c:pt idx="1">
                  <c:v>Math</c:v>
                </c:pt>
                <c:pt idx="2">
                  <c:v>Both Subjects</c:v>
                </c:pt>
              </c:strCache>
            </c:strRef>
          </c:cat>
          <c:val>
            <c:numRef>
              <c:f>Sheet1!$J$2:$J$4</c:f>
              <c:numCache>
                <c:formatCode>General</c:formatCode>
                <c:ptCount val="3"/>
                <c:pt idx="0">
                  <c:v>36</c:v>
                </c:pt>
                <c:pt idx="1">
                  <c:v>0</c:v>
                </c:pt>
                <c:pt idx="2">
                  <c:v>0</c:v>
                </c:pt>
              </c:numCache>
            </c:numRef>
          </c:val>
          <c:extLst>
            <c:ext xmlns:c16="http://schemas.microsoft.com/office/drawing/2014/chart" uri="{C3380CC4-5D6E-409C-BE32-E72D297353CC}">
              <c16:uniqueId val="{00000008-68F5-4A31-905C-99A01482D79D}"/>
            </c:ext>
          </c:extLst>
        </c:ser>
        <c:dLbls>
          <c:showLegendKey val="0"/>
          <c:showVal val="0"/>
          <c:showCatName val="0"/>
          <c:showSerName val="0"/>
          <c:showPercent val="0"/>
          <c:showBubbleSize val="0"/>
        </c:dLbls>
        <c:gapWidth val="150"/>
        <c:axId val="64346624"/>
        <c:axId val="64684032"/>
      </c:barChart>
      <c:catAx>
        <c:axId val="64346624"/>
        <c:scaling>
          <c:orientation val="minMax"/>
        </c:scaling>
        <c:delete val="0"/>
        <c:axPos val="b"/>
        <c:numFmt formatCode="General" sourceLinked="0"/>
        <c:majorTickMark val="out"/>
        <c:minorTickMark val="none"/>
        <c:tickLblPos val="nextTo"/>
        <c:crossAx val="64684032"/>
        <c:crosses val="autoZero"/>
        <c:auto val="1"/>
        <c:lblAlgn val="ctr"/>
        <c:lblOffset val="100"/>
        <c:noMultiLvlLbl val="0"/>
      </c:catAx>
      <c:valAx>
        <c:axId val="64684032"/>
        <c:scaling>
          <c:orientation val="minMax"/>
        </c:scaling>
        <c:delete val="0"/>
        <c:axPos val="l"/>
        <c:majorGridlines/>
        <c:numFmt formatCode="General" sourceLinked="1"/>
        <c:majorTickMark val="out"/>
        <c:minorTickMark val="none"/>
        <c:tickLblPos val="nextTo"/>
        <c:crossAx val="6434662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All</c:v>
                </c:pt>
              </c:strCache>
            </c:strRef>
          </c:tx>
          <c:invertIfNegative val="0"/>
          <c:cat>
            <c:strRef>
              <c:f>Sheet1!$A$2</c:f>
              <c:strCache>
                <c:ptCount val="1"/>
                <c:pt idx="0">
                  <c:v>2018-19</c:v>
                </c:pt>
              </c:strCache>
            </c:strRef>
          </c:cat>
          <c:val>
            <c:numRef>
              <c:f>Sheet1!$B$2</c:f>
              <c:numCache>
                <c:formatCode>General</c:formatCode>
                <c:ptCount val="1"/>
                <c:pt idx="0">
                  <c:v>53.8</c:v>
                </c:pt>
              </c:numCache>
            </c:numRef>
          </c:val>
          <c:extLst>
            <c:ext xmlns:c16="http://schemas.microsoft.com/office/drawing/2014/chart" uri="{C3380CC4-5D6E-409C-BE32-E72D297353CC}">
              <c16:uniqueId val="{00000000-68F5-4A31-905C-99A01482D79D}"/>
            </c:ext>
          </c:extLst>
        </c:ser>
        <c:ser>
          <c:idx val="1"/>
          <c:order val="1"/>
          <c:tx>
            <c:strRef>
              <c:f>Sheet1!$C$1</c:f>
              <c:strCache>
                <c:ptCount val="1"/>
                <c:pt idx="0">
                  <c:v>Af Am</c:v>
                </c:pt>
              </c:strCache>
            </c:strRef>
          </c:tx>
          <c:invertIfNegative val="0"/>
          <c:cat>
            <c:strRef>
              <c:f>Sheet1!$A$2</c:f>
              <c:strCache>
                <c:ptCount val="1"/>
                <c:pt idx="0">
                  <c:v>2018-19</c:v>
                </c:pt>
              </c:strCache>
            </c:strRef>
          </c:cat>
          <c:val>
            <c:numRef>
              <c:f>Sheet1!$C$2</c:f>
              <c:numCache>
                <c:formatCode>General</c:formatCode>
                <c:ptCount val="1"/>
                <c:pt idx="0">
                  <c:v>0</c:v>
                </c:pt>
              </c:numCache>
            </c:numRef>
          </c:val>
          <c:extLst>
            <c:ext xmlns:c16="http://schemas.microsoft.com/office/drawing/2014/chart" uri="{C3380CC4-5D6E-409C-BE32-E72D297353CC}">
              <c16:uniqueId val="{00000001-68F5-4A31-905C-99A01482D79D}"/>
            </c:ext>
          </c:extLst>
        </c:ser>
        <c:ser>
          <c:idx val="2"/>
          <c:order val="2"/>
          <c:tx>
            <c:strRef>
              <c:f>Sheet1!$D$1</c:f>
              <c:strCache>
                <c:ptCount val="1"/>
                <c:pt idx="0">
                  <c:v>Hisp</c:v>
                </c:pt>
              </c:strCache>
            </c:strRef>
          </c:tx>
          <c:invertIfNegative val="0"/>
          <c:cat>
            <c:strRef>
              <c:f>Sheet1!$A$2</c:f>
              <c:strCache>
                <c:ptCount val="1"/>
                <c:pt idx="0">
                  <c:v>2018-19</c:v>
                </c:pt>
              </c:strCache>
            </c:strRef>
          </c:cat>
          <c:val>
            <c:numRef>
              <c:f>Sheet1!$D$2</c:f>
              <c:numCache>
                <c:formatCode>General</c:formatCode>
                <c:ptCount val="1"/>
                <c:pt idx="0">
                  <c:v>54.2</c:v>
                </c:pt>
              </c:numCache>
            </c:numRef>
          </c:val>
          <c:extLst>
            <c:ext xmlns:c16="http://schemas.microsoft.com/office/drawing/2014/chart" uri="{C3380CC4-5D6E-409C-BE32-E72D297353CC}">
              <c16:uniqueId val="{00000002-68F5-4A31-905C-99A01482D79D}"/>
            </c:ext>
          </c:extLst>
        </c:ser>
        <c:ser>
          <c:idx val="3"/>
          <c:order val="3"/>
          <c:tx>
            <c:strRef>
              <c:f>Sheet1!$E$1</c:f>
              <c:strCache>
                <c:ptCount val="1"/>
                <c:pt idx="0">
                  <c:v>White</c:v>
                </c:pt>
              </c:strCache>
            </c:strRef>
          </c:tx>
          <c:invertIfNegative val="0"/>
          <c:cat>
            <c:strRef>
              <c:f>Sheet1!$A$2</c:f>
              <c:strCache>
                <c:ptCount val="1"/>
                <c:pt idx="0">
                  <c:v>2018-19</c:v>
                </c:pt>
              </c:strCache>
            </c:strRef>
          </c:cat>
          <c:val>
            <c:numRef>
              <c:f>Sheet1!$E$2</c:f>
              <c:numCache>
                <c:formatCode>General</c:formatCode>
                <c:ptCount val="1"/>
                <c:pt idx="0">
                  <c:v>61.5</c:v>
                </c:pt>
              </c:numCache>
            </c:numRef>
          </c:val>
          <c:extLst>
            <c:ext xmlns:c16="http://schemas.microsoft.com/office/drawing/2014/chart" uri="{C3380CC4-5D6E-409C-BE32-E72D297353CC}">
              <c16:uniqueId val="{00000003-68F5-4A31-905C-99A01482D79D}"/>
            </c:ext>
          </c:extLst>
        </c:ser>
        <c:ser>
          <c:idx val="4"/>
          <c:order val="4"/>
          <c:tx>
            <c:strRef>
              <c:f>Sheet1!$F$1</c:f>
              <c:strCache>
                <c:ptCount val="1"/>
                <c:pt idx="0">
                  <c:v>Am Ind</c:v>
                </c:pt>
              </c:strCache>
            </c:strRef>
          </c:tx>
          <c:invertIfNegative val="0"/>
          <c:cat>
            <c:strRef>
              <c:f>Sheet1!$A$2</c:f>
              <c:strCache>
                <c:ptCount val="1"/>
                <c:pt idx="0">
                  <c:v>2018-19</c:v>
                </c:pt>
              </c:strCache>
            </c:strRef>
          </c:cat>
          <c:val>
            <c:numRef>
              <c:f>Sheet1!$F$2</c:f>
              <c:numCache>
                <c:formatCode>General</c:formatCode>
                <c:ptCount val="1"/>
                <c:pt idx="0">
                  <c:v>0</c:v>
                </c:pt>
              </c:numCache>
            </c:numRef>
          </c:val>
          <c:extLst>
            <c:ext xmlns:c16="http://schemas.microsoft.com/office/drawing/2014/chart" uri="{C3380CC4-5D6E-409C-BE32-E72D297353CC}">
              <c16:uniqueId val="{00000004-68F5-4A31-905C-99A01482D79D}"/>
            </c:ext>
          </c:extLst>
        </c:ser>
        <c:ser>
          <c:idx val="5"/>
          <c:order val="5"/>
          <c:tx>
            <c:strRef>
              <c:f>Sheet1!$G$1</c:f>
              <c:strCache>
                <c:ptCount val="1"/>
                <c:pt idx="0">
                  <c:v>Asian</c:v>
                </c:pt>
              </c:strCache>
            </c:strRef>
          </c:tx>
          <c:invertIfNegative val="0"/>
          <c:cat>
            <c:strRef>
              <c:f>Sheet1!$A$2</c:f>
              <c:strCache>
                <c:ptCount val="1"/>
                <c:pt idx="0">
                  <c:v>2018-19</c:v>
                </c:pt>
              </c:strCache>
            </c:strRef>
          </c:cat>
          <c:val>
            <c:numRef>
              <c:f>Sheet1!$G$2</c:f>
              <c:numCache>
                <c:formatCode>General</c:formatCode>
                <c:ptCount val="1"/>
                <c:pt idx="0">
                  <c:v>0</c:v>
                </c:pt>
              </c:numCache>
            </c:numRef>
          </c:val>
          <c:extLst>
            <c:ext xmlns:c16="http://schemas.microsoft.com/office/drawing/2014/chart" uri="{C3380CC4-5D6E-409C-BE32-E72D297353CC}">
              <c16:uniqueId val="{00000005-68F5-4A31-905C-99A01482D79D}"/>
            </c:ext>
          </c:extLst>
        </c:ser>
        <c:ser>
          <c:idx val="6"/>
          <c:order val="6"/>
          <c:tx>
            <c:strRef>
              <c:f>Sheet1!$H$1</c:f>
              <c:strCache>
                <c:ptCount val="1"/>
                <c:pt idx="0">
                  <c:v>Pac Isl</c:v>
                </c:pt>
              </c:strCache>
            </c:strRef>
          </c:tx>
          <c:invertIfNegative val="0"/>
          <c:cat>
            <c:strRef>
              <c:f>Sheet1!$A$2</c:f>
              <c:strCache>
                <c:ptCount val="1"/>
                <c:pt idx="0">
                  <c:v>2018-19</c:v>
                </c:pt>
              </c:strCache>
            </c:strRef>
          </c:cat>
          <c:val>
            <c:numRef>
              <c:f>Sheet1!$H$2</c:f>
              <c:numCache>
                <c:formatCode>General</c:formatCode>
                <c:ptCount val="1"/>
                <c:pt idx="0">
                  <c:v>0</c:v>
                </c:pt>
              </c:numCache>
            </c:numRef>
          </c:val>
          <c:extLst>
            <c:ext xmlns:c16="http://schemas.microsoft.com/office/drawing/2014/chart" uri="{C3380CC4-5D6E-409C-BE32-E72D297353CC}">
              <c16:uniqueId val="{00000006-68F5-4A31-905C-99A01482D79D}"/>
            </c:ext>
          </c:extLst>
        </c:ser>
        <c:ser>
          <c:idx val="7"/>
          <c:order val="7"/>
          <c:tx>
            <c:strRef>
              <c:f>Sheet1!$I$1</c:f>
              <c:strCache>
                <c:ptCount val="1"/>
                <c:pt idx="0">
                  <c:v>2 or More</c:v>
                </c:pt>
              </c:strCache>
            </c:strRef>
          </c:tx>
          <c:invertIfNegative val="0"/>
          <c:cat>
            <c:strRef>
              <c:f>Sheet1!$A$2</c:f>
              <c:strCache>
                <c:ptCount val="1"/>
                <c:pt idx="0">
                  <c:v>2018-19</c:v>
                </c:pt>
              </c:strCache>
            </c:strRef>
          </c:cat>
          <c:val>
            <c:numRef>
              <c:f>Sheet1!$I$2</c:f>
              <c:numCache>
                <c:formatCode>General</c:formatCode>
                <c:ptCount val="1"/>
                <c:pt idx="0">
                  <c:v>0</c:v>
                </c:pt>
              </c:numCache>
            </c:numRef>
          </c:val>
          <c:extLst>
            <c:ext xmlns:c16="http://schemas.microsoft.com/office/drawing/2014/chart" uri="{C3380CC4-5D6E-409C-BE32-E72D297353CC}">
              <c16:uniqueId val="{00000007-68F5-4A31-905C-99A01482D79D}"/>
            </c:ext>
          </c:extLst>
        </c:ser>
        <c:ser>
          <c:idx val="8"/>
          <c:order val="8"/>
          <c:tx>
            <c:strRef>
              <c:f>Sheet1!$J$1</c:f>
              <c:strCache>
                <c:ptCount val="1"/>
                <c:pt idx="0">
                  <c:v>Eco Dis</c:v>
                </c:pt>
              </c:strCache>
            </c:strRef>
          </c:tx>
          <c:invertIfNegative val="0"/>
          <c:cat>
            <c:strRef>
              <c:f>Sheet1!$A$2</c:f>
              <c:strCache>
                <c:ptCount val="1"/>
                <c:pt idx="0">
                  <c:v>2018-19</c:v>
                </c:pt>
              </c:strCache>
            </c:strRef>
          </c:cat>
          <c:val>
            <c:numRef>
              <c:f>Sheet1!$J$2</c:f>
              <c:numCache>
                <c:formatCode>General</c:formatCode>
                <c:ptCount val="1"/>
                <c:pt idx="0">
                  <c:v>40</c:v>
                </c:pt>
              </c:numCache>
            </c:numRef>
          </c:val>
          <c:extLst>
            <c:ext xmlns:c16="http://schemas.microsoft.com/office/drawing/2014/chart" uri="{C3380CC4-5D6E-409C-BE32-E72D297353CC}">
              <c16:uniqueId val="{00000008-68F5-4A31-905C-99A01482D79D}"/>
            </c:ext>
          </c:extLst>
        </c:ser>
        <c:dLbls>
          <c:showLegendKey val="0"/>
          <c:showVal val="0"/>
          <c:showCatName val="0"/>
          <c:showSerName val="0"/>
          <c:showPercent val="0"/>
          <c:showBubbleSize val="0"/>
        </c:dLbls>
        <c:gapWidth val="150"/>
        <c:axId val="64346624"/>
        <c:axId val="64684032"/>
      </c:barChart>
      <c:catAx>
        <c:axId val="64346624"/>
        <c:scaling>
          <c:orientation val="minMax"/>
        </c:scaling>
        <c:delete val="0"/>
        <c:axPos val="b"/>
        <c:numFmt formatCode="General" sourceLinked="0"/>
        <c:majorTickMark val="out"/>
        <c:minorTickMark val="none"/>
        <c:tickLblPos val="nextTo"/>
        <c:crossAx val="64684032"/>
        <c:crosses val="autoZero"/>
        <c:auto val="1"/>
        <c:lblAlgn val="ctr"/>
        <c:lblOffset val="100"/>
        <c:noMultiLvlLbl val="0"/>
      </c:catAx>
      <c:valAx>
        <c:axId val="64684032"/>
        <c:scaling>
          <c:orientation val="minMax"/>
        </c:scaling>
        <c:delete val="0"/>
        <c:axPos val="l"/>
        <c:majorGridlines/>
        <c:numFmt formatCode="General" sourceLinked="1"/>
        <c:majorTickMark val="out"/>
        <c:minorTickMark val="none"/>
        <c:tickLblPos val="nextTo"/>
        <c:crossAx val="6434662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Sheet1!$A$2:$A$16</c:f>
              <c:strCache>
                <c:ptCount val="15"/>
                <c:pt idx="0">
                  <c:v>Early Childhood</c:v>
                </c:pt>
                <c:pt idx="1">
                  <c:v>Pre-K</c:v>
                </c:pt>
                <c:pt idx="2">
                  <c:v>K</c:v>
                </c:pt>
                <c:pt idx="3">
                  <c:v>Grade 1</c:v>
                </c:pt>
                <c:pt idx="4">
                  <c:v>Grade 2</c:v>
                </c:pt>
                <c:pt idx="5">
                  <c:v>Grade 3</c:v>
                </c:pt>
                <c:pt idx="6">
                  <c:v>Grade 4</c:v>
                </c:pt>
                <c:pt idx="7">
                  <c:v>Grade 5</c:v>
                </c:pt>
                <c:pt idx="8">
                  <c:v>Grade 6</c:v>
                </c:pt>
                <c:pt idx="9">
                  <c:v>Grade 7</c:v>
                </c:pt>
                <c:pt idx="10">
                  <c:v>Grade 8</c:v>
                </c:pt>
                <c:pt idx="11">
                  <c:v>Grade 9</c:v>
                </c:pt>
                <c:pt idx="12">
                  <c:v>Grade 10</c:v>
                </c:pt>
                <c:pt idx="13">
                  <c:v>Grade 11</c:v>
                </c:pt>
                <c:pt idx="14">
                  <c:v>Grade 12</c:v>
                </c:pt>
              </c:strCache>
            </c:strRef>
          </c:cat>
          <c:val>
            <c:numRef>
              <c:f>Sheet1!$B$2:$B$16</c:f>
              <c:numCache>
                <c:formatCode>0%</c:formatCode>
                <c:ptCount val="15"/>
                <c:pt idx="0">
                  <c:v>2.1999999999999999E-2</c:v>
                </c:pt>
                <c:pt idx="1">
                  <c:v>9.1999999999999998E-2</c:v>
                </c:pt>
                <c:pt idx="2">
                  <c:v>6.9000000000000006E-2</c:v>
                </c:pt>
                <c:pt idx="3">
                  <c:v>4.4999999999999998E-2</c:v>
                </c:pt>
                <c:pt idx="4">
                  <c:v>6.7000000000000004E-2</c:v>
                </c:pt>
                <c:pt idx="5">
                  <c:v>6.9000000000000006E-2</c:v>
                </c:pt>
                <c:pt idx="6">
                  <c:v>0.05</c:v>
                </c:pt>
                <c:pt idx="7">
                  <c:v>6.9000000000000006E-2</c:v>
                </c:pt>
                <c:pt idx="8">
                  <c:v>7.4999999999999997E-2</c:v>
                </c:pt>
                <c:pt idx="9">
                  <c:v>6.5000000000000002E-2</c:v>
                </c:pt>
                <c:pt idx="10">
                  <c:v>6.7000000000000004E-2</c:v>
                </c:pt>
                <c:pt idx="11">
                  <c:v>9.1999999999999998E-2</c:v>
                </c:pt>
                <c:pt idx="12">
                  <c:v>6.5000000000000002E-2</c:v>
                </c:pt>
                <c:pt idx="13">
                  <c:v>7.2999999999999995E-2</c:v>
                </c:pt>
                <c:pt idx="14">
                  <c:v>8.2000000000000003E-2</c:v>
                </c:pt>
              </c:numCache>
            </c:numRef>
          </c:val>
          <c:extLst>
            <c:ext xmlns:c16="http://schemas.microsoft.com/office/drawing/2014/chart" uri="{C3380CC4-5D6E-409C-BE32-E72D297353CC}">
              <c16:uniqueId val="{00000000-E856-4AD6-81D7-FEC199225012}"/>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Sheet1!$A$2:$A$8</c:f>
              <c:strCache>
                <c:ptCount val="7"/>
                <c:pt idx="0">
                  <c:v>African American</c:v>
                </c:pt>
                <c:pt idx="1">
                  <c:v>Hispanic</c:v>
                </c:pt>
                <c:pt idx="2">
                  <c:v>White</c:v>
                </c:pt>
                <c:pt idx="3">
                  <c:v>American Indian</c:v>
                </c:pt>
                <c:pt idx="4">
                  <c:v>Asian</c:v>
                </c:pt>
                <c:pt idx="5">
                  <c:v>Pacific Islander</c:v>
                </c:pt>
                <c:pt idx="6">
                  <c:v>Two or More Races</c:v>
                </c:pt>
              </c:strCache>
            </c:strRef>
          </c:cat>
          <c:val>
            <c:numRef>
              <c:f>Sheet1!$B$2:$B$8</c:f>
              <c:numCache>
                <c:formatCode>0%</c:formatCode>
                <c:ptCount val="7"/>
                <c:pt idx="0">
                  <c:v>8.4000000000000005E-2</c:v>
                </c:pt>
                <c:pt idx="1">
                  <c:v>0.58299999999999996</c:v>
                </c:pt>
                <c:pt idx="2">
                  <c:v>0.31</c:v>
                </c:pt>
                <c:pt idx="3">
                  <c:v>2E-3</c:v>
                </c:pt>
                <c:pt idx="4">
                  <c:v>0</c:v>
                </c:pt>
                <c:pt idx="5">
                  <c:v>0</c:v>
                </c:pt>
                <c:pt idx="6">
                  <c:v>1.4999999999999999E-2</c:v>
                </c:pt>
              </c:numCache>
            </c:numRef>
          </c:val>
          <c:extLst>
            <c:ext xmlns:c16="http://schemas.microsoft.com/office/drawing/2014/chart" uri="{C3380CC4-5D6E-409C-BE32-E72D297353CC}">
              <c16:uniqueId val="{00000000-A474-487D-89F4-F4E23E0636FD}"/>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Sheet1!$A$2:$A$3</c:f>
              <c:strCache>
                <c:ptCount val="2"/>
                <c:pt idx="0">
                  <c:v>Economically Disadvantaged</c:v>
                </c:pt>
                <c:pt idx="1">
                  <c:v>Non- Educationally Disadvantaged</c:v>
                </c:pt>
              </c:strCache>
            </c:strRef>
          </c:cat>
          <c:val>
            <c:numRef>
              <c:f>Sheet1!$B$2:$B$3</c:f>
              <c:numCache>
                <c:formatCode>0%</c:formatCode>
                <c:ptCount val="2"/>
                <c:pt idx="0">
                  <c:v>0.78500000000000003</c:v>
                </c:pt>
                <c:pt idx="1">
                  <c:v>0.215</c:v>
                </c:pt>
              </c:numCache>
            </c:numRef>
          </c:val>
          <c:extLst>
            <c:ext xmlns:c16="http://schemas.microsoft.com/office/drawing/2014/chart" uri="{C3380CC4-5D6E-409C-BE32-E72D297353CC}">
              <c16:uniqueId val="{00000000-A0C1-46F9-A0FC-7AAEC8D4E59B}"/>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Sheet1!$A$2:$A$6</c:f>
              <c:strCache>
                <c:ptCount val="5"/>
                <c:pt idx="0">
                  <c:v>Beginning Teachers</c:v>
                </c:pt>
                <c:pt idx="1">
                  <c:v>1-5 Years Experience</c:v>
                </c:pt>
                <c:pt idx="2">
                  <c:v>6-10 Years Experience</c:v>
                </c:pt>
                <c:pt idx="3">
                  <c:v>11-20 Years Experience</c:v>
                </c:pt>
                <c:pt idx="4">
                  <c:v>Over 20 Years Experience</c:v>
                </c:pt>
              </c:strCache>
            </c:strRef>
          </c:cat>
          <c:val>
            <c:numRef>
              <c:f>Sheet1!$B$2:$B$6</c:f>
              <c:numCache>
                <c:formatCode>0%</c:formatCode>
                <c:ptCount val="5"/>
                <c:pt idx="0">
                  <c:v>0</c:v>
                </c:pt>
                <c:pt idx="1">
                  <c:v>0.28299999999999997</c:v>
                </c:pt>
                <c:pt idx="2">
                  <c:v>6.6000000000000003E-2</c:v>
                </c:pt>
                <c:pt idx="3">
                  <c:v>0.28199999999999997</c:v>
                </c:pt>
                <c:pt idx="4">
                  <c:v>0.37</c:v>
                </c:pt>
              </c:numCache>
            </c:numRef>
          </c:val>
          <c:extLst>
            <c:ext xmlns:c16="http://schemas.microsoft.com/office/drawing/2014/chart" uri="{C3380CC4-5D6E-409C-BE32-E72D297353CC}">
              <c16:uniqueId val="{00000000-8181-4F8D-B1B3-A37891B70FE2}"/>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Violent and Criminal Incident Report 2019-2020</a:t>
            </a:r>
          </a:p>
        </c:rich>
      </c:tx>
      <c:overlay val="0"/>
    </c:title>
    <c:autoTitleDeleted val="0"/>
    <c:plotArea>
      <c:layout>
        <c:manualLayout>
          <c:layoutTarget val="inner"/>
          <c:xMode val="edge"/>
          <c:yMode val="edge"/>
          <c:x val="1.5277777777777777E-2"/>
          <c:y val="0.51720051272660683"/>
          <c:w val="0.96944444444444444"/>
          <c:h val="0.45721809192455592"/>
        </c:manualLayout>
      </c:layout>
      <c:barChart>
        <c:barDir val="col"/>
        <c:grouping val="clustered"/>
        <c:varyColors val="0"/>
        <c:ser>
          <c:idx val="0"/>
          <c:order val="0"/>
          <c:tx>
            <c:strRef>
              <c:f>Sheet1!$B$1</c:f>
              <c:strCache>
                <c:ptCount val="1"/>
                <c:pt idx="0">
                  <c:v>Murder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Sheet1!$B$2</c:f>
              <c:numCache>
                <c:formatCode>0.00%</c:formatCode>
                <c:ptCount val="1"/>
                <c:pt idx="0">
                  <c:v>0</c:v>
                </c:pt>
              </c:numCache>
            </c:numRef>
          </c:val>
          <c:extLst>
            <c:ext xmlns:c16="http://schemas.microsoft.com/office/drawing/2014/chart" uri="{C3380CC4-5D6E-409C-BE32-E72D297353CC}">
              <c16:uniqueId val="{00000000-A7F6-4999-B653-4D74384A1DD0}"/>
            </c:ext>
          </c:extLst>
        </c:ser>
        <c:ser>
          <c:idx val="1"/>
          <c:order val="1"/>
          <c:tx>
            <c:strRef>
              <c:f>Sheet1!$C$1</c:f>
              <c:strCache>
                <c:ptCount val="1"/>
                <c:pt idx="0">
                  <c:v>Firearms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Sheet1!$C$2</c:f>
              <c:numCache>
                <c:formatCode>0%</c:formatCode>
                <c:ptCount val="1"/>
                <c:pt idx="0">
                  <c:v>0</c:v>
                </c:pt>
              </c:numCache>
            </c:numRef>
          </c:val>
          <c:extLst>
            <c:ext xmlns:c16="http://schemas.microsoft.com/office/drawing/2014/chart" uri="{C3380CC4-5D6E-409C-BE32-E72D297353CC}">
              <c16:uniqueId val="{00000001-A7F6-4999-B653-4D74384A1DD0}"/>
            </c:ext>
          </c:extLst>
        </c:ser>
        <c:ser>
          <c:idx val="2"/>
          <c:order val="2"/>
          <c:tx>
            <c:strRef>
              <c:f>Sheet1!$D$1</c:f>
              <c:strCache>
                <c:ptCount val="1"/>
                <c:pt idx="0">
                  <c:v>Aggravated Assault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Sheet1!$D$2</c:f>
              <c:numCache>
                <c:formatCode>0%</c:formatCode>
                <c:ptCount val="1"/>
                <c:pt idx="0">
                  <c:v>0</c:v>
                </c:pt>
              </c:numCache>
            </c:numRef>
          </c:val>
          <c:extLst>
            <c:ext xmlns:c16="http://schemas.microsoft.com/office/drawing/2014/chart" uri="{C3380CC4-5D6E-409C-BE32-E72D297353CC}">
              <c16:uniqueId val="{00000002-A7F6-4999-B653-4D74384A1DD0}"/>
            </c:ext>
          </c:extLst>
        </c:ser>
        <c:ser>
          <c:idx val="3"/>
          <c:order val="3"/>
          <c:tx>
            <c:strRef>
              <c:f>Sheet1!$E$1</c:f>
              <c:strCache>
                <c:ptCount val="1"/>
                <c:pt idx="0">
                  <c:v>Illegal Knife, Club, Weapon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Sheet1!$E$2</c:f>
              <c:numCache>
                <c:formatCode>0%</c:formatCode>
                <c:ptCount val="1"/>
                <c:pt idx="0">
                  <c:v>0</c:v>
                </c:pt>
              </c:numCache>
            </c:numRef>
          </c:val>
          <c:extLst>
            <c:ext xmlns:c16="http://schemas.microsoft.com/office/drawing/2014/chart" uri="{C3380CC4-5D6E-409C-BE32-E72D297353CC}">
              <c16:uniqueId val="{00000003-A7F6-4999-B653-4D74384A1DD0}"/>
            </c:ext>
          </c:extLst>
        </c:ser>
        <c:ser>
          <c:idx val="4"/>
          <c:order val="4"/>
          <c:tx>
            <c:strRef>
              <c:f>Sheet1!$F$1</c:f>
              <c:strCache>
                <c:ptCount val="1"/>
                <c:pt idx="0">
                  <c:v>Felony Controlled Substance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Sheet1!$F$2</c:f>
              <c:numCache>
                <c:formatCode>0%</c:formatCode>
                <c:ptCount val="1"/>
                <c:pt idx="0">
                  <c:v>0</c:v>
                </c:pt>
              </c:numCache>
            </c:numRef>
          </c:val>
          <c:extLst>
            <c:ext xmlns:c16="http://schemas.microsoft.com/office/drawing/2014/chart" uri="{C3380CC4-5D6E-409C-BE32-E72D297353CC}">
              <c16:uniqueId val="{00000004-A7F6-4999-B653-4D74384A1DD0}"/>
            </c:ext>
          </c:extLst>
        </c:ser>
        <c:ser>
          <c:idx val="5"/>
          <c:order val="5"/>
          <c:tx>
            <c:strRef>
              <c:f>Sheet1!$G$1</c:f>
              <c:strCache>
                <c:ptCount val="1"/>
                <c:pt idx="0">
                  <c:v>Aggravated Kidnapping</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Sheet1!$G$2</c:f>
              <c:numCache>
                <c:formatCode>0%</c:formatCode>
                <c:ptCount val="1"/>
                <c:pt idx="0">
                  <c:v>0</c:v>
                </c:pt>
              </c:numCache>
            </c:numRef>
          </c:val>
          <c:extLst>
            <c:ext xmlns:c16="http://schemas.microsoft.com/office/drawing/2014/chart" uri="{C3380CC4-5D6E-409C-BE32-E72D297353CC}">
              <c16:uniqueId val="{00000005-A7F6-4999-B653-4D74384A1DD0}"/>
            </c:ext>
          </c:extLst>
        </c:ser>
        <c:ser>
          <c:idx val="6"/>
          <c:order val="6"/>
          <c:tx>
            <c:strRef>
              <c:f>Sheet1!$H$1</c:f>
              <c:strCache>
                <c:ptCount val="1"/>
                <c:pt idx="0">
                  <c:v>Indeceny with Child</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Sheet1!$H$2</c:f>
              <c:numCache>
                <c:formatCode>0%</c:formatCode>
                <c:ptCount val="1"/>
                <c:pt idx="0">
                  <c:v>0</c:v>
                </c:pt>
              </c:numCache>
            </c:numRef>
          </c:val>
          <c:extLst>
            <c:ext xmlns:c16="http://schemas.microsoft.com/office/drawing/2014/chart" uri="{C3380CC4-5D6E-409C-BE32-E72D297353CC}">
              <c16:uniqueId val="{00000006-A7F6-4999-B653-4D74384A1DD0}"/>
            </c:ext>
          </c:extLst>
        </c:ser>
        <c:ser>
          <c:idx val="7"/>
          <c:order val="7"/>
          <c:tx>
            <c:strRef>
              <c:f>Sheet1!$I$1</c:f>
              <c:strCache>
                <c:ptCount val="1"/>
                <c:pt idx="0">
                  <c:v>Sexual Assault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Sheet1!$I$2</c:f>
              <c:numCache>
                <c:formatCode>0%</c:formatCode>
                <c:ptCount val="1"/>
                <c:pt idx="0">
                  <c:v>0</c:v>
                </c:pt>
              </c:numCache>
            </c:numRef>
          </c:val>
          <c:extLst>
            <c:ext xmlns:c16="http://schemas.microsoft.com/office/drawing/2014/chart" uri="{C3380CC4-5D6E-409C-BE32-E72D297353CC}">
              <c16:uniqueId val="{00000007-A7F6-4999-B653-4D74384A1DD0}"/>
            </c:ext>
          </c:extLst>
        </c:ser>
        <c:ser>
          <c:idx val="8"/>
          <c:order val="8"/>
          <c:tx>
            <c:strRef>
              <c:f>Sheet1!$J$1</c:f>
              <c:strCache>
                <c:ptCount val="1"/>
                <c:pt idx="0">
                  <c:v>Aggravated Robbery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Sheet1!$J$2</c:f>
              <c:numCache>
                <c:formatCode>0%</c:formatCode>
                <c:ptCount val="1"/>
                <c:pt idx="0">
                  <c:v>0</c:v>
                </c:pt>
              </c:numCache>
            </c:numRef>
          </c:val>
          <c:extLst>
            <c:ext xmlns:c16="http://schemas.microsoft.com/office/drawing/2014/chart" uri="{C3380CC4-5D6E-409C-BE32-E72D297353CC}">
              <c16:uniqueId val="{00000008-A7F6-4999-B653-4D74384A1DD0}"/>
            </c:ext>
          </c:extLst>
        </c:ser>
        <c:ser>
          <c:idx val="9"/>
          <c:order val="9"/>
          <c:tx>
            <c:strRef>
              <c:f>Sheet1!$K$1</c:f>
              <c:strCache>
                <c:ptCount val="1"/>
                <c:pt idx="0">
                  <c:v>Manslaughter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Sheet1!$K$2</c:f>
              <c:numCache>
                <c:formatCode>0%</c:formatCode>
                <c:ptCount val="1"/>
                <c:pt idx="0">
                  <c:v>0</c:v>
                </c:pt>
              </c:numCache>
            </c:numRef>
          </c:val>
          <c:extLst>
            <c:ext xmlns:c16="http://schemas.microsoft.com/office/drawing/2014/chart" uri="{C3380CC4-5D6E-409C-BE32-E72D297353CC}">
              <c16:uniqueId val="{00000009-A7F6-4999-B653-4D74384A1DD0}"/>
            </c:ext>
          </c:extLst>
        </c:ser>
        <c:ser>
          <c:idx val="10"/>
          <c:order val="10"/>
          <c:tx>
            <c:strRef>
              <c:f>Sheet1!$L$1</c:f>
              <c:strCache>
                <c:ptCount val="1"/>
                <c:pt idx="0">
                  <c:v>Criminally Negligent Homicide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0%</c:formatCode>
                <c:ptCount val="1"/>
                <c:pt idx="0">
                  <c:v>0</c:v>
                </c:pt>
              </c:numCache>
            </c:numRef>
          </c:cat>
          <c:val>
            <c:numRef>
              <c:f>Sheet1!$L$2</c:f>
              <c:numCache>
                <c:formatCode>0%</c:formatCode>
                <c:ptCount val="1"/>
                <c:pt idx="0">
                  <c:v>0</c:v>
                </c:pt>
              </c:numCache>
            </c:numRef>
          </c:val>
          <c:extLst>
            <c:ext xmlns:c16="http://schemas.microsoft.com/office/drawing/2014/chart" uri="{C3380CC4-5D6E-409C-BE32-E72D297353CC}">
              <c16:uniqueId val="{0000000A-A7F6-4999-B653-4D74384A1DD0}"/>
            </c:ext>
          </c:extLst>
        </c:ser>
        <c:dLbls>
          <c:showLegendKey val="0"/>
          <c:showVal val="1"/>
          <c:showCatName val="0"/>
          <c:showSerName val="0"/>
          <c:showPercent val="0"/>
          <c:showBubbleSize val="0"/>
        </c:dLbls>
        <c:gapWidth val="150"/>
        <c:overlap val="-25"/>
        <c:axId val="177603584"/>
        <c:axId val="177557440"/>
      </c:barChart>
      <c:catAx>
        <c:axId val="177603584"/>
        <c:scaling>
          <c:orientation val="minMax"/>
        </c:scaling>
        <c:delete val="1"/>
        <c:axPos val="b"/>
        <c:numFmt formatCode="0%" sourceLinked="1"/>
        <c:majorTickMark val="none"/>
        <c:minorTickMark val="none"/>
        <c:tickLblPos val="nextTo"/>
        <c:crossAx val="177557440"/>
        <c:crosses val="autoZero"/>
        <c:auto val="1"/>
        <c:lblAlgn val="ctr"/>
        <c:lblOffset val="100"/>
        <c:noMultiLvlLbl val="0"/>
      </c:catAx>
      <c:valAx>
        <c:axId val="177557440"/>
        <c:scaling>
          <c:orientation val="minMax"/>
        </c:scaling>
        <c:delete val="1"/>
        <c:axPos val="l"/>
        <c:numFmt formatCode="0.00%" sourceLinked="1"/>
        <c:majorTickMark val="out"/>
        <c:minorTickMark val="none"/>
        <c:tickLblPos val="nextTo"/>
        <c:crossAx val="177603584"/>
        <c:crosses val="autoZero"/>
        <c:crossBetween val="between"/>
      </c:valAx>
    </c:plotArea>
    <c:legend>
      <c:legendPos val="t"/>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Sheet1!$B$2:$B$7</c:f>
              <c:numCache>
                <c:formatCode>General</c:formatCode>
                <c:ptCount val="6"/>
                <c:pt idx="0">
                  <c:v>80</c:v>
                </c:pt>
                <c:pt idx="1">
                  <c:v>65</c:v>
                </c:pt>
                <c:pt idx="2">
                  <c:v>84</c:v>
                </c:pt>
                <c:pt idx="3">
                  <c:v>73</c:v>
                </c:pt>
                <c:pt idx="4">
                  <c:v>59</c:v>
                </c:pt>
                <c:pt idx="5">
                  <c:v>93</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Sheet1!$C$2:$C$7</c:f>
              <c:numCache>
                <c:formatCode>General</c:formatCode>
                <c:ptCount val="6"/>
                <c:pt idx="0">
                  <c:v>60</c:v>
                </c:pt>
                <c:pt idx="1">
                  <c:v>19</c:v>
                </c:pt>
                <c:pt idx="2">
                  <c:v>34</c:v>
                </c:pt>
                <c:pt idx="3">
                  <c:v>30</c:v>
                </c:pt>
                <c:pt idx="4">
                  <c:v>47</c:v>
                </c:pt>
                <c:pt idx="5">
                  <c:v>58</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Sheet1!$A$2:$A$7</c:f>
              <c:strCache>
                <c:ptCount val="6"/>
                <c:pt idx="0">
                  <c:v>Grade 3</c:v>
                </c:pt>
                <c:pt idx="1">
                  <c:v>Grade 4</c:v>
                </c:pt>
                <c:pt idx="2">
                  <c:v>Grade 5</c:v>
                </c:pt>
                <c:pt idx="3">
                  <c:v>Grade 6</c:v>
                </c:pt>
                <c:pt idx="4">
                  <c:v>Grade 7</c:v>
                </c:pt>
                <c:pt idx="5">
                  <c:v>Grade 8</c:v>
                </c:pt>
              </c:strCache>
            </c:strRef>
          </c:cat>
          <c:val>
            <c:numRef>
              <c:f>Sheet1!$D$2:$D$7</c:f>
              <c:numCache>
                <c:formatCode>General</c:formatCode>
                <c:ptCount val="6"/>
                <c:pt idx="0">
                  <c:v>30</c:v>
                </c:pt>
                <c:pt idx="1">
                  <c:v>10</c:v>
                </c:pt>
                <c:pt idx="2">
                  <c:v>16</c:v>
                </c:pt>
                <c:pt idx="3">
                  <c:v>13</c:v>
                </c:pt>
                <c:pt idx="4">
                  <c:v>13</c:v>
                </c:pt>
                <c:pt idx="5">
                  <c:v>20</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Sheet1!$A$2:$A$3</c:f>
              <c:strCache>
                <c:ptCount val="2"/>
                <c:pt idx="0">
                  <c:v>Grade 4</c:v>
                </c:pt>
                <c:pt idx="1">
                  <c:v>Grade 7</c:v>
                </c:pt>
              </c:strCache>
            </c:strRef>
          </c:cat>
          <c:val>
            <c:numRef>
              <c:f>Sheet1!$B$2:$B$3</c:f>
              <c:numCache>
                <c:formatCode>General</c:formatCode>
                <c:ptCount val="2"/>
                <c:pt idx="0">
                  <c:v>77</c:v>
                </c:pt>
                <c:pt idx="1">
                  <c:v>38</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Sheet1!$A$2:$A$3</c:f>
              <c:strCache>
                <c:ptCount val="2"/>
                <c:pt idx="0">
                  <c:v>Grade 4</c:v>
                </c:pt>
                <c:pt idx="1">
                  <c:v>Grade 7</c:v>
                </c:pt>
              </c:strCache>
            </c:strRef>
          </c:cat>
          <c:val>
            <c:numRef>
              <c:f>Sheet1!$C$2:$C$3</c:f>
              <c:numCache>
                <c:formatCode>General</c:formatCode>
                <c:ptCount val="2"/>
                <c:pt idx="0">
                  <c:v>48</c:v>
                </c:pt>
                <c:pt idx="1">
                  <c:v>16</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Sheet1!$A$2:$A$3</c:f>
              <c:strCache>
                <c:ptCount val="2"/>
                <c:pt idx="0">
                  <c:v>Grade 4</c:v>
                </c:pt>
                <c:pt idx="1">
                  <c:v>Grade 7</c:v>
                </c:pt>
              </c:strCache>
            </c:strRef>
          </c:cat>
          <c:val>
            <c:numRef>
              <c:f>Sheet1!$D$2:$D$3</c:f>
              <c:numCache>
                <c:formatCode>General</c:formatCode>
                <c:ptCount val="2"/>
                <c:pt idx="0">
                  <c:v>6</c:v>
                </c:pt>
                <c:pt idx="1">
                  <c:v>0</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Sheet1!$A$2:$A$3</c:f>
              <c:strCache>
                <c:ptCount val="2"/>
                <c:pt idx="0">
                  <c:v>Grade 5</c:v>
                </c:pt>
                <c:pt idx="1">
                  <c:v>Grade 8</c:v>
                </c:pt>
              </c:strCache>
            </c:strRef>
          </c:cat>
          <c:val>
            <c:numRef>
              <c:f>Sheet1!$B$2:$B$3</c:f>
              <c:numCache>
                <c:formatCode>General</c:formatCode>
                <c:ptCount val="2"/>
                <c:pt idx="0">
                  <c:v>76</c:v>
                </c:pt>
                <c:pt idx="1">
                  <c:v>60</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Sheet1!$A$2:$A$3</c:f>
              <c:strCache>
                <c:ptCount val="2"/>
                <c:pt idx="0">
                  <c:v>Grade 5</c:v>
                </c:pt>
                <c:pt idx="1">
                  <c:v>Grade 8</c:v>
                </c:pt>
              </c:strCache>
            </c:strRef>
          </c:cat>
          <c:val>
            <c:numRef>
              <c:f>Sheet1!$C$2:$C$3</c:f>
              <c:numCache>
                <c:formatCode>General</c:formatCode>
                <c:ptCount val="2"/>
                <c:pt idx="0">
                  <c:v>53</c:v>
                </c:pt>
                <c:pt idx="1">
                  <c:v>23</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Sheet1!$A$2:$A$3</c:f>
              <c:strCache>
                <c:ptCount val="2"/>
                <c:pt idx="0">
                  <c:v>Grade 5</c:v>
                </c:pt>
                <c:pt idx="1">
                  <c:v>Grade 8</c:v>
                </c:pt>
              </c:strCache>
            </c:strRef>
          </c:cat>
          <c:val>
            <c:numRef>
              <c:f>Sheet1!$D$2:$D$3</c:f>
              <c:numCache>
                <c:formatCode>General</c:formatCode>
                <c:ptCount val="2"/>
                <c:pt idx="0">
                  <c:v>26</c:v>
                </c:pt>
                <c:pt idx="1">
                  <c:v>5</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c:f>
              <c:strCache>
                <c:ptCount val="1"/>
                <c:pt idx="0">
                  <c:v>Grade 8</c:v>
                </c:pt>
              </c:strCache>
            </c:strRef>
          </c:cat>
          <c:val>
            <c:numRef>
              <c:f>Sheet1!$B$2</c:f>
              <c:numCache>
                <c:formatCode>General</c:formatCode>
                <c:ptCount val="1"/>
                <c:pt idx="0">
                  <c:v>45</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c:f>
              <c:strCache>
                <c:ptCount val="1"/>
                <c:pt idx="0">
                  <c:v>Grade 8</c:v>
                </c:pt>
              </c:strCache>
            </c:strRef>
          </c:cat>
          <c:val>
            <c:numRef>
              <c:f>Sheet1!$C$2</c:f>
              <c:numCache>
                <c:formatCode>General</c:formatCode>
                <c:ptCount val="1"/>
                <c:pt idx="0">
                  <c:v>18</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c:f>
              <c:strCache>
                <c:ptCount val="1"/>
                <c:pt idx="0">
                  <c:v>Grade 8</c:v>
                </c:pt>
              </c:strCache>
            </c:strRef>
          </c:cat>
          <c:val>
            <c:numRef>
              <c:f>Sheet1!$D$2</c:f>
              <c:numCache>
                <c:formatCode>General</c:formatCode>
                <c:ptCount val="1"/>
                <c:pt idx="0">
                  <c:v>8</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Approaches</c:v>
                </c:pt>
              </c:strCache>
            </c:strRef>
          </c:tx>
          <c:invertIfNegative val="0"/>
          <c:cat>
            <c:strRef>
              <c:f>Sheet1!$A$2:$A$6</c:f>
              <c:strCache>
                <c:ptCount val="5"/>
                <c:pt idx="0">
                  <c:v>English I</c:v>
                </c:pt>
                <c:pt idx="1">
                  <c:v>English II</c:v>
                </c:pt>
                <c:pt idx="2">
                  <c:v>Algebra I</c:v>
                </c:pt>
                <c:pt idx="3">
                  <c:v>Biology</c:v>
                </c:pt>
                <c:pt idx="4">
                  <c:v>US History</c:v>
                </c:pt>
              </c:strCache>
            </c:strRef>
          </c:cat>
          <c:val>
            <c:numRef>
              <c:f>Sheet1!$B$2:$B$6</c:f>
              <c:numCache>
                <c:formatCode>General</c:formatCode>
                <c:ptCount val="5"/>
                <c:pt idx="0">
                  <c:v>55</c:v>
                </c:pt>
                <c:pt idx="1">
                  <c:v>57</c:v>
                </c:pt>
                <c:pt idx="2">
                  <c:v>90</c:v>
                </c:pt>
                <c:pt idx="3">
                  <c:v>78</c:v>
                </c:pt>
                <c:pt idx="4">
                  <c:v>92</c:v>
                </c:pt>
              </c:numCache>
            </c:numRef>
          </c:val>
          <c:extLst>
            <c:ext xmlns:c16="http://schemas.microsoft.com/office/drawing/2014/chart" uri="{C3380CC4-5D6E-409C-BE32-E72D297353CC}">
              <c16:uniqueId val="{00000000-FC3A-40AA-8A79-3C27D8ECEEAB}"/>
            </c:ext>
          </c:extLst>
        </c:ser>
        <c:ser>
          <c:idx val="1"/>
          <c:order val="1"/>
          <c:tx>
            <c:strRef>
              <c:f>Sheet1!$C$1</c:f>
              <c:strCache>
                <c:ptCount val="1"/>
                <c:pt idx="0">
                  <c:v>Meets</c:v>
                </c:pt>
              </c:strCache>
            </c:strRef>
          </c:tx>
          <c:invertIfNegative val="0"/>
          <c:cat>
            <c:strRef>
              <c:f>Sheet1!$A$2:$A$6</c:f>
              <c:strCache>
                <c:ptCount val="5"/>
                <c:pt idx="0">
                  <c:v>English I</c:v>
                </c:pt>
                <c:pt idx="1">
                  <c:v>English II</c:v>
                </c:pt>
                <c:pt idx="2">
                  <c:v>Algebra I</c:v>
                </c:pt>
                <c:pt idx="3">
                  <c:v>Biology</c:v>
                </c:pt>
                <c:pt idx="4">
                  <c:v>US History</c:v>
                </c:pt>
              </c:strCache>
            </c:strRef>
          </c:cat>
          <c:val>
            <c:numRef>
              <c:f>Sheet1!$C$2:$C$6</c:f>
              <c:numCache>
                <c:formatCode>General</c:formatCode>
                <c:ptCount val="5"/>
                <c:pt idx="0">
                  <c:v>25</c:v>
                </c:pt>
                <c:pt idx="1">
                  <c:v>45</c:v>
                </c:pt>
                <c:pt idx="2">
                  <c:v>65</c:v>
                </c:pt>
                <c:pt idx="3">
                  <c:v>35</c:v>
                </c:pt>
                <c:pt idx="4">
                  <c:v>75</c:v>
                </c:pt>
              </c:numCache>
            </c:numRef>
          </c:val>
          <c:extLst>
            <c:ext xmlns:c16="http://schemas.microsoft.com/office/drawing/2014/chart" uri="{C3380CC4-5D6E-409C-BE32-E72D297353CC}">
              <c16:uniqueId val="{00000001-FC3A-40AA-8A79-3C27D8ECEEAB}"/>
            </c:ext>
          </c:extLst>
        </c:ser>
        <c:ser>
          <c:idx val="2"/>
          <c:order val="2"/>
          <c:tx>
            <c:strRef>
              <c:f>Sheet1!$D$1</c:f>
              <c:strCache>
                <c:ptCount val="1"/>
                <c:pt idx="0">
                  <c:v>Masters</c:v>
                </c:pt>
              </c:strCache>
            </c:strRef>
          </c:tx>
          <c:invertIfNegative val="0"/>
          <c:cat>
            <c:strRef>
              <c:f>Sheet1!$A$2:$A$6</c:f>
              <c:strCache>
                <c:ptCount val="5"/>
                <c:pt idx="0">
                  <c:v>English I</c:v>
                </c:pt>
                <c:pt idx="1">
                  <c:v>English II</c:v>
                </c:pt>
                <c:pt idx="2">
                  <c:v>Algebra I</c:v>
                </c:pt>
                <c:pt idx="3">
                  <c:v>Biology</c:v>
                </c:pt>
                <c:pt idx="4">
                  <c:v>US History</c:v>
                </c:pt>
              </c:strCache>
            </c:strRef>
          </c:cat>
          <c:val>
            <c:numRef>
              <c:f>Sheet1!$D$2:$D$6</c:f>
              <c:numCache>
                <c:formatCode>General</c:formatCode>
                <c:ptCount val="5"/>
                <c:pt idx="0">
                  <c:v>2</c:v>
                </c:pt>
                <c:pt idx="1">
                  <c:v>2</c:v>
                </c:pt>
                <c:pt idx="2">
                  <c:v>39</c:v>
                </c:pt>
                <c:pt idx="3">
                  <c:v>5</c:v>
                </c:pt>
                <c:pt idx="4">
                  <c:v>39</c:v>
                </c:pt>
              </c:numCache>
            </c:numRef>
          </c:val>
          <c:extLst>
            <c:ext xmlns:c16="http://schemas.microsoft.com/office/drawing/2014/chart" uri="{C3380CC4-5D6E-409C-BE32-E72D297353CC}">
              <c16:uniqueId val="{00000002-FC3A-40AA-8A79-3C27D8ECEEAB}"/>
            </c:ext>
          </c:extLst>
        </c:ser>
        <c:dLbls>
          <c:showLegendKey val="0"/>
          <c:showVal val="0"/>
          <c:showCatName val="0"/>
          <c:showSerName val="0"/>
          <c:showPercent val="0"/>
          <c:showBubbleSize val="0"/>
        </c:dLbls>
        <c:gapWidth val="150"/>
        <c:axId val="47715328"/>
        <c:axId val="131867200"/>
      </c:barChart>
      <c:catAx>
        <c:axId val="47715328"/>
        <c:scaling>
          <c:orientation val="minMax"/>
        </c:scaling>
        <c:delete val="0"/>
        <c:axPos val="b"/>
        <c:numFmt formatCode="General" sourceLinked="0"/>
        <c:majorTickMark val="out"/>
        <c:minorTickMark val="none"/>
        <c:tickLblPos val="nextTo"/>
        <c:crossAx val="131867200"/>
        <c:crosses val="autoZero"/>
        <c:auto val="1"/>
        <c:lblAlgn val="ctr"/>
        <c:lblOffset val="100"/>
        <c:noMultiLvlLbl val="0"/>
      </c:catAx>
      <c:valAx>
        <c:axId val="131867200"/>
        <c:scaling>
          <c:orientation val="minMax"/>
        </c:scaling>
        <c:delete val="0"/>
        <c:axPos val="l"/>
        <c:majorGridlines/>
        <c:numFmt formatCode="General" sourceLinked="1"/>
        <c:majorTickMark val="out"/>
        <c:minorTickMark val="none"/>
        <c:tickLblPos val="nextTo"/>
        <c:crossAx val="477153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4410979877515313E-2"/>
          <c:y val="3.7180186778978212E-2"/>
          <c:w val="0.76053663604549426"/>
          <c:h val="0.87002527009705177"/>
        </c:manualLayout>
      </c:layout>
      <c:barChart>
        <c:barDir val="col"/>
        <c:grouping val="clustered"/>
        <c:varyColors val="0"/>
        <c:ser>
          <c:idx val="0"/>
          <c:order val="0"/>
          <c:tx>
            <c:strRef>
              <c:f>Sheet1!$B$1</c:f>
              <c:strCache>
                <c:ptCount val="1"/>
                <c:pt idx="0">
                  <c:v>All</c:v>
                </c:pt>
              </c:strCache>
            </c:strRef>
          </c:tx>
          <c:invertIfNegative val="0"/>
          <c:cat>
            <c:strRef>
              <c:f>Sheet1!$A$2:$A$3</c:f>
              <c:strCache>
                <c:ptCount val="2"/>
                <c:pt idx="0">
                  <c:v>2018-19</c:v>
                </c:pt>
                <c:pt idx="1">
                  <c:v>2017-18</c:v>
                </c:pt>
              </c:strCache>
            </c:strRef>
          </c:cat>
          <c:val>
            <c:numRef>
              <c:f>Sheet1!$B$2:$B$3</c:f>
              <c:numCache>
                <c:formatCode>General</c:formatCode>
                <c:ptCount val="2"/>
                <c:pt idx="0">
                  <c:v>95.9</c:v>
                </c:pt>
                <c:pt idx="1">
                  <c:v>95.8</c:v>
                </c:pt>
              </c:numCache>
            </c:numRef>
          </c:val>
          <c:extLst>
            <c:ext xmlns:c16="http://schemas.microsoft.com/office/drawing/2014/chart" uri="{C3380CC4-5D6E-409C-BE32-E72D297353CC}">
              <c16:uniqueId val="{00000000-B6DE-486D-9B42-23B0CE9207B7}"/>
            </c:ext>
          </c:extLst>
        </c:ser>
        <c:ser>
          <c:idx val="1"/>
          <c:order val="1"/>
          <c:tx>
            <c:strRef>
              <c:f>Sheet1!$C$1</c:f>
              <c:strCache>
                <c:ptCount val="1"/>
                <c:pt idx="0">
                  <c:v>Af Am</c:v>
                </c:pt>
              </c:strCache>
            </c:strRef>
          </c:tx>
          <c:invertIfNegative val="0"/>
          <c:cat>
            <c:strRef>
              <c:f>Sheet1!$A$2:$A$3</c:f>
              <c:strCache>
                <c:ptCount val="2"/>
                <c:pt idx="0">
                  <c:v>2018-19</c:v>
                </c:pt>
                <c:pt idx="1">
                  <c:v>2017-18</c:v>
                </c:pt>
              </c:strCache>
            </c:strRef>
          </c:cat>
          <c:val>
            <c:numRef>
              <c:f>Sheet1!$C$2:$C$3</c:f>
              <c:numCache>
                <c:formatCode>General</c:formatCode>
                <c:ptCount val="2"/>
                <c:pt idx="0">
                  <c:v>96.7</c:v>
                </c:pt>
                <c:pt idx="1">
                  <c:v>95.9</c:v>
                </c:pt>
              </c:numCache>
            </c:numRef>
          </c:val>
          <c:extLst>
            <c:ext xmlns:c16="http://schemas.microsoft.com/office/drawing/2014/chart" uri="{C3380CC4-5D6E-409C-BE32-E72D297353CC}">
              <c16:uniqueId val="{00000001-B6DE-486D-9B42-23B0CE9207B7}"/>
            </c:ext>
          </c:extLst>
        </c:ser>
        <c:ser>
          <c:idx val="2"/>
          <c:order val="2"/>
          <c:tx>
            <c:strRef>
              <c:f>Sheet1!$D$1</c:f>
              <c:strCache>
                <c:ptCount val="1"/>
                <c:pt idx="0">
                  <c:v>Hisp</c:v>
                </c:pt>
              </c:strCache>
            </c:strRef>
          </c:tx>
          <c:invertIfNegative val="0"/>
          <c:cat>
            <c:strRef>
              <c:f>Sheet1!$A$2:$A$3</c:f>
              <c:strCache>
                <c:ptCount val="2"/>
                <c:pt idx="0">
                  <c:v>2018-19</c:v>
                </c:pt>
                <c:pt idx="1">
                  <c:v>2017-18</c:v>
                </c:pt>
              </c:strCache>
            </c:strRef>
          </c:cat>
          <c:val>
            <c:numRef>
              <c:f>Sheet1!$D$2:$D$3</c:f>
              <c:numCache>
                <c:formatCode>General</c:formatCode>
                <c:ptCount val="2"/>
                <c:pt idx="0">
                  <c:v>95.6</c:v>
                </c:pt>
                <c:pt idx="1">
                  <c:v>95.7</c:v>
                </c:pt>
              </c:numCache>
            </c:numRef>
          </c:val>
          <c:extLst>
            <c:ext xmlns:c16="http://schemas.microsoft.com/office/drawing/2014/chart" uri="{C3380CC4-5D6E-409C-BE32-E72D297353CC}">
              <c16:uniqueId val="{00000002-B6DE-486D-9B42-23B0CE9207B7}"/>
            </c:ext>
          </c:extLst>
        </c:ser>
        <c:ser>
          <c:idx val="3"/>
          <c:order val="3"/>
          <c:tx>
            <c:strRef>
              <c:f>Sheet1!$E$1</c:f>
              <c:strCache>
                <c:ptCount val="1"/>
                <c:pt idx="0">
                  <c:v>White</c:v>
                </c:pt>
              </c:strCache>
            </c:strRef>
          </c:tx>
          <c:invertIfNegative val="0"/>
          <c:cat>
            <c:strRef>
              <c:f>Sheet1!$A$2:$A$3</c:f>
              <c:strCache>
                <c:ptCount val="2"/>
                <c:pt idx="0">
                  <c:v>2018-19</c:v>
                </c:pt>
                <c:pt idx="1">
                  <c:v>2017-18</c:v>
                </c:pt>
              </c:strCache>
            </c:strRef>
          </c:cat>
          <c:val>
            <c:numRef>
              <c:f>Sheet1!$E$2:$E$3</c:f>
              <c:numCache>
                <c:formatCode>General</c:formatCode>
                <c:ptCount val="2"/>
                <c:pt idx="0">
                  <c:v>96</c:v>
                </c:pt>
                <c:pt idx="1">
                  <c:v>95.8</c:v>
                </c:pt>
              </c:numCache>
            </c:numRef>
          </c:val>
          <c:extLst>
            <c:ext xmlns:c16="http://schemas.microsoft.com/office/drawing/2014/chart" uri="{C3380CC4-5D6E-409C-BE32-E72D297353CC}">
              <c16:uniqueId val="{00000003-B6DE-486D-9B42-23B0CE9207B7}"/>
            </c:ext>
          </c:extLst>
        </c:ser>
        <c:ser>
          <c:idx val="4"/>
          <c:order val="4"/>
          <c:tx>
            <c:strRef>
              <c:f>Sheet1!$F$1</c:f>
              <c:strCache>
                <c:ptCount val="1"/>
                <c:pt idx="0">
                  <c:v>Am. Indian</c:v>
                </c:pt>
              </c:strCache>
            </c:strRef>
          </c:tx>
          <c:invertIfNegative val="0"/>
          <c:cat>
            <c:strRef>
              <c:f>Sheet1!$A$2:$A$3</c:f>
              <c:strCache>
                <c:ptCount val="2"/>
                <c:pt idx="0">
                  <c:v>2018-19</c:v>
                </c:pt>
                <c:pt idx="1">
                  <c:v>2017-18</c:v>
                </c:pt>
              </c:strCache>
            </c:strRef>
          </c:cat>
          <c:val>
            <c:numRef>
              <c:f>Sheet1!$F$2:$F$3</c:f>
              <c:numCache>
                <c:formatCode>General</c:formatCode>
                <c:ptCount val="2"/>
              </c:numCache>
            </c:numRef>
          </c:val>
          <c:extLst>
            <c:ext xmlns:c16="http://schemas.microsoft.com/office/drawing/2014/chart" uri="{C3380CC4-5D6E-409C-BE32-E72D297353CC}">
              <c16:uniqueId val="{00000004-B6DE-486D-9B42-23B0CE9207B7}"/>
            </c:ext>
          </c:extLst>
        </c:ser>
        <c:ser>
          <c:idx val="5"/>
          <c:order val="5"/>
          <c:tx>
            <c:strRef>
              <c:f>Sheet1!$G$1</c:f>
              <c:strCache>
                <c:ptCount val="1"/>
                <c:pt idx="0">
                  <c:v>Asian</c:v>
                </c:pt>
              </c:strCache>
            </c:strRef>
          </c:tx>
          <c:invertIfNegative val="0"/>
          <c:cat>
            <c:strRef>
              <c:f>Sheet1!$A$2:$A$3</c:f>
              <c:strCache>
                <c:ptCount val="2"/>
                <c:pt idx="0">
                  <c:v>2018-19</c:v>
                </c:pt>
                <c:pt idx="1">
                  <c:v>2017-18</c:v>
                </c:pt>
              </c:strCache>
            </c:strRef>
          </c:cat>
          <c:val>
            <c:numRef>
              <c:f>Sheet1!$G$2:$G$3</c:f>
              <c:numCache>
                <c:formatCode>General</c:formatCode>
                <c:ptCount val="2"/>
              </c:numCache>
            </c:numRef>
          </c:val>
          <c:extLst>
            <c:ext xmlns:c16="http://schemas.microsoft.com/office/drawing/2014/chart" uri="{C3380CC4-5D6E-409C-BE32-E72D297353CC}">
              <c16:uniqueId val="{00000005-B6DE-486D-9B42-23B0CE9207B7}"/>
            </c:ext>
          </c:extLst>
        </c:ser>
        <c:ser>
          <c:idx val="6"/>
          <c:order val="6"/>
          <c:tx>
            <c:strRef>
              <c:f>Sheet1!$H$1</c:f>
              <c:strCache>
                <c:ptCount val="1"/>
                <c:pt idx="0">
                  <c:v>Pac  Isl</c:v>
                </c:pt>
              </c:strCache>
            </c:strRef>
          </c:tx>
          <c:invertIfNegative val="0"/>
          <c:cat>
            <c:strRef>
              <c:f>Sheet1!$A$2:$A$3</c:f>
              <c:strCache>
                <c:ptCount val="2"/>
                <c:pt idx="0">
                  <c:v>2018-19</c:v>
                </c:pt>
                <c:pt idx="1">
                  <c:v>2017-18</c:v>
                </c:pt>
              </c:strCache>
            </c:strRef>
          </c:cat>
          <c:val>
            <c:numRef>
              <c:f>Sheet1!$H$2:$H$3</c:f>
              <c:numCache>
                <c:formatCode>General</c:formatCode>
                <c:ptCount val="2"/>
              </c:numCache>
            </c:numRef>
          </c:val>
          <c:extLst>
            <c:ext xmlns:c16="http://schemas.microsoft.com/office/drawing/2014/chart" uri="{C3380CC4-5D6E-409C-BE32-E72D297353CC}">
              <c16:uniqueId val="{00000006-B6DE-486D-9B42-23B0CE9207B7}"/>
            </c:ext>
          </c:extLst>
        </c:ser>
        <c:ser>
          <c:idx val="7"/>
          <c:order val="7"/>
          <c:tx>
            <c:strRef>
              <c:f>Sheet1!$I$1</c:f>
              <c:strCache>
                <c:ptCount val="1"/>
                <c:pt idx="0">
                  <c:v>2 or More</c:v>
                </c:pt>
              </c:strCache>
            </c:strRef>
          </c:tx>
          <c:invertIfNegative val="0"/>
          <c:cat>
            <c:strRef>
              <c:f>Sheet1!$A$2:$A$3</c:f>
              <c:strCache>
                <c:ptCount val="2"/>
                <c:pt idx="0">
                  <c:v>2018-19</c:v>
                </c:pt>
                <c:pt idx="1">
                  <c:v>2017-18</c:v>
                </c:pt>
              </c:strCache>
            </c:strRef>
          </c:cat>
          <c:val>
            <c:numRef>
              <c:f>Sheet1!$I$2:$I$3</c:f>
              <c:numCache>
                <c:formatCode>General</c:formatCode>
                <c:ptCount val="2"/>
              </c:numCache>
            </c:numRef>
          </c:val>
          <c:extLst>
            <c:ext xmlns:c16="http://schemas.microsoft.com/office/drawing/2014/chart" uri="{C3380CC4-5D6E-409C-BE32-E72D297353CC}">
              <c16:uniqueId val="{00000007-B6DE-486D-9B42-23B0CE9207B7}"/>
            </c:ext>
          </c:extLst>
        </c:ser>
        <c:ser>
          <c:idx val="8"/>
          <c:order val="8"/>
          <c:tx>
            <c:strRef>
              <c:f>Sheet1!$J$1</c:f>
              <c:strCache>
                <c:ptCount val="1"/>
                <c:pt idx="0">
                  <c:v>Eco Dis</c:v>
                </c:pt>
              </c:strCache>
            </c:strRef>
          </c:tx>
          <c:invertIfNegative val="0"/>
          <c:cat>
            <c:strRef>
              <c:f>Sheet1!$A$2:$A$3</c:f>
              <c:strCache>
                <c:ptCount val="2"/>
                <c:pt idx="0">
                  <c:v>2018-19</c:v>
                </c:pt>
                <c:pt idx="1">
                  <c:v>2017-18</c:v>
                </c:pt>
              </c:strCache>
            </c:strRef>
          </c:cat>
          <c:val>
            <c:numRef>
              <c:f>Sheet1!$J$2:$J$3</c:f>
              <c:numCache>
                <c:formatCode>General</c:formatCode>
                <c:ptCount val="2"/>
                <c:pt idx="0">
                  <c:v>95.9</c:v>
                </c:pt>
                <c:pt idx="1">
                  <c:v>95.8</c:v>
                </c:pt>
              </c:numCache>
            </c:numRef>
          </c:val>
          <c:extLst>
            <c:ext xmlns:c16="http://schemas.microsoft.com/office/drawing/2014/chart" uri="{C3380CC4-5D6E-409C-BE32-E72D297353CC}">
              <c16:uniqueId val="{00000008-B6DE-486D-9B42-23B0CE9207B7}"/>
            </c:ext>
          </c:extLst>
        </c:ser>
        <c:dLbls>
          <c:showLegendKey val="0"/>
          <c:showVal val="0"/>
          <c:showCatName val="0"/>
          <c:showSerName val="0"/>
          <c:showPercent val="0"/>
          <c:showBubbleSize val="0"/>
        </c:dLbls>
        <c:gapWidth val="150"/>
        <c:axId val="61206528"/>
        <c:axId val="60568640"/>
      </c:barChart>
      <c:catAx>
        <c:axId val="61206528"/>
        <c:scaling>
          <c:orientation val="minMax"/>
        </c:scaling>
        <c:delete val="0"/>
        <c:axPos val="b"/>
        <c:numFmt formatCode="General" sourceLinked="0"/>
        <c:majorTickMark val="out"/>
        <c:minorTickMark val="none"/>
        <c:tickLblPos val="nextTo"/>
        <c:crossAx val="60568640"/>
        <c:crosses val="autoZero"/>
        <c:auto val="1"/>
        <c:lblAlgn val="ctr"/>
        <c:lblOffset val="100"/>
        <c:noMultiLvlLbl val="0"/>
      </c:catAx>
      <c:valAx>
        <c:axId val="60568640"/>
        <c:scaling>
          <c:orientation val="minMax"/>
        </c:scaling>
        <c:delete val="0"/>
        <c:axPos val="l"/>
        <c:majorGridlines/>
        <c:numFmt formatCode="General" sourceLinked="1"/>
        <c:majorTickMark val="out"/>
        <c:minorTickMark val="none"/>
        <c:tickLblPos val="nextTo"/>
        <c:crossAx val="6120652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Sheet1!$A$2:$A$5</c:f>
              <c:strCache>
                <c:ptCount val="4"/>
                <c:pt idx="0">
                  <c:v>Teachers</c:v>
                </c:pt>
                <c:pt idx="1">
                  <c:v>Professional Support</c:v>
                </c:pt>
                <c:pt idx="2">
                  <c:v>Campus Administration</c:v>
                </c:pt>
                <c:pt idx="3">
                  <c:v>Central Administration</c:v>
                </c:pt>
              </c:strCache>
            </c:strRef>
          </c:cat>
          <c:val>
            <c:numRef>
              <c:f>Sheet1!$B$2:$B$5</c:f>
              <c:numCache>
                <c:formatCode>0%</c:formatCode>
                <c:ptCount val="4"/>
                <c:pt idx="0">
                  <c:v>0.5</c:v>
                </c:pt>
                <c:pt idx="1">
                  <c:v>0.41</c:v>
                </c:pt>
                <c:pt idx="2">
                  <c:v>3.7999999999999999E-2</c:v>
                </c:pt>
                <c:pt idx="3">
                  <c:v>1.7999999999999999E-2</c:v>
                </c:pt>
              </c:numCache>
            </c:numRef>
          </c:val>
          <c:extLst>
            <c:ext xmlns:c16="http://schemas.microsoft.com/office/drawing/2014/chart" uri="{C3380CC4-5D6E-409C-BE32-E72D297353CC}">
              <c16:uniqueId val="{00000000-B566-44CC-BF5C-B9F3F54517BC}"/>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Sheet1!$B$1</c:f>
              <c:strCache>
                <c:ptCount val="1"/>
                <c:pt idx="0">
                  <c:v>Percent</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Sheet1!$A$2:$A$8</c:f>
              <c:strCache>
                <c:ptCount val="7"/>
                <c:pt idx="0">
                  <c:v>African American</c:v>
                </c:pt>
                <c:pt idx="1">
                  <c:v>Hispanic</c:v>
                </c:pt>
                <c:pt idx="2">
                  <c:v>White</c:v>
                </c:pt>
                <c:pt idx="3">
                  <c:v>American Indian</c:v>
                </c:pt>
                <c:pt idx="4">
                  <c:v>Asian</c:v>
                </c:pt>
                <c:pt idx="5">
                  <c:v>Pacific Islander</c:v>
                </c:pt>
                <c:pt idx="6">
                  <c:v>Two or More Races</c:v>
                </c:pt>
              </c:strCache>
            </c:strRef>
          </c:cat>
          <c:val>
            <c:numRef>
              <c:f>Sheet1!$B$2:$B$8</c:f>
              <c:numCache>
                <c:formatCode>0%</c:formatCode>
                <c:ptCount val="7"/>
                <c:pt idx="0">
                  <c:v>4.2999999999999997E-2</c:v>
                </c:pt>
                <c:pt idx="1">
                  <c:v>0.19400000000000001</c:v>
                </c:pt>
                <c:pt idx="2">
                  <c:v>0.74099999999999999</c:v>
                </c:pt>
                <c:pt idx="3">
                  <c:v>0</c:v>
                </c:pt>
                <c:pt idx="4">
                  <c:v>0</c:v>
                </c:pt>
                <c:pt idx="5">
                  <c:v>0</c:v>
                </c:pt>
                <c:pt idx="6">
                  <c:v>2.1999999999999999E-2</c:v>
                </c:pt>
              </c:numCache>
            </c:numRef>
          </c:val>
          <c:extLst>
            <c:ext xmlns:c16="http://schemas.microsoft.com/office/drawing/2014/chart" uri="{C3380CC4-5D6E-409C-BE32-E72D297353CC}">
              <c16:uniqueId val="{00000000-A474-487D-89F4-F4E23E0636FD}"/>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0.025</cdr:x>
      <cdr:y>0.57209</cdr:y>
    </cdr:from>
    <cdr:to>
      <cdr:x>0.975</cdr:x>
      <cdr:y>0.82326</cdr:y>
    </cdr:to>
    <cdr:sp macro="" textlink="">
      <cdr:nvSpPr>
        <cdr:cNvPr id="2" name="TextBox 1">
          <a:extLst xmlns:a="http://schemas.openxmlformats.org/drawingml/2006/main">
            <a:ext uri="{FF2B5EF4-FFF2-40B4-BE49-F238E27FC236}">
              <a16:creationId xmlns:a16="http://schemas.microsoft.com/office/drawing/2014/main" id="{F293198A-AE39-4579-9329-28395BE301B1}"/>
            </a:ext>
          </a:extLst>
        </cdr:cNvPr>
        <cdr:cNvSpPr txBox="1"/>
      </cdr:nvSpPr>
      <cdr:spPr>
        <a:xfrm xmlns:a="http://schemas.openxmlformats.org/drawingml/2006/main">
          <a:off x="228600" y="3124182"/>
          <a:ext cx="8686800" cy="13716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800" b="1" dirty="0"/>
            <a:t>The graph shows 0% because there were no incidents to report during the 2019-2020 school year.</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D010554-E56E-4C73-92A5-1C467B77DA06}" type="datetimeFigureOut">
              <a:rPr lang="en-US" smtClean="0"/>
              <a:t>12/7/2020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F7278ED-3DEB-4749-8DED-A6BAC93C0E7A}" type="slidenum">
              <a:rPr lang="en-US" smtClean="0"/>
              <a:t>‹#›</a:t>
            </a:fld>
            <a:endParaRPr lang="en-US"/>
          </a:p>
        </p:txBody>
      </p:sp>
    </p:spTree>
    <p:extLst>
      <p:ext uri="{BB962C8B-B14F-4D97-AF65-F5344CB8AC3E}">
        <p14:creationId xmlns:p14="http://schemas.microsoft.com/office/powerpoint/2010/main" val="2678405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3F753F5-C609-427B-8385-D366B6020D88}" type="datetimeFigureOut">
              <a:rPr lang="en-US" smtClean="0"/>
              <a:t>12/7/2020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02B11DA-1D59-4BD4-B0B0-047B98079032}" type="slidenum">
              <a:rPr lang="en-US" smtClean="0"/>
              <a:t>‹#›</a:t>
            </a:fld>
            <a:endParaRPr lang="en-US"/>
          </a:p>
        </p:txBody>
      </p:sp>
    </p:spTree>
    <p:extLst>
      <p:ext uri="{BB962C8B-B14F-4D97-AF65-F5344CB8AC3E}">
        <p14:creationId xmlns:p14="http://schemas.microsoft.com/office/powerpoint/2010/main" val="1716241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B11DA-1D59-4BD4-B0B0-047B98079032}" type="slidenum">
              <a:rPr lang="en-US" smtClean="0"/>
              <a:t>1</a:t>
            </a:fld>
            <a:endParaRPr lang="en-US"/>
          </a:p>
        </p:txBody>
      </p:sp>
    </p:spTree>
    <p:extLst>
      <p:ext uri="{BB962C8B-B14F-4D97-AF65-F5344CB8AC3E}">
        <p14:creationId xmlns:p14="http://schemas.microsoft.com/office/powerpoint/2010/main" val="2333883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20</a:t>
            </a:fld>
            <a:endParaRPr lang="en-US"/>
          </a:p>
        </p:txBody>
      </p:sp>
    </p:spTree>
    <p:extLst>
      <p:ext uri="{BB962C8B-B14F-4D97-AF65-F5344CB8AC3E}">
        <p14:creationId xmlns:p14="http://schemas.microsoft.com/office/powerpoint/2010/main" val="278677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21</a:t>
            </a:fld>
            <a:endParaRPr lang="en-US"/>
          </a:p>
        </p:txBody>
      </p:sp>
    </p:spTree>
    <p:extLst>
      <p:ext uri="{BB962C8B-B14F-4D97-AF65-F5344CB8AC3E}">
        <p14:creationId xmlns:p14="http://schemas.microsoft.com/office/powerpoint/2010/main" val="20352811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22</a:t>
            </a:fld>
            <a:endParaRPr lang="en-US"/>
          </a:p>
        </p:txBody>
      </p:sp>
    </p:spTree>
    <p:extLst>
      <p:ext uri="{BB962C8B-B14F-4D97-AF65-F5344CB8AC3E}">
        <p14:creationId xmlns:p14="http://schemas.microsoft.com/office/powerpoint/2010/main" val="1402067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23</a:t>
            </a:fld>
            <a:endParaRPr lang="en-US"/>
          </a:p>
        </p:txBody>
      </p:sp>
    </p:spTree>
    <p:extLst>
      <p:ext uri="{BB962C8B-B14F-4D97-AF65-F5344CB8AC3E}">
        <p14:creationId xmlns:p14="http://schemas.microsoft.com/office/powerpoint/2010/main" val="37006788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24</a:t>
            </a:fld>
            <a:endParaRPr lang="en-US"/>
          </a:p>
        </p:txBody>
      </p:sp>
    </p:spTree>
    <p:extLst>
      <p:ext uri="{BB962C8B-B14F-4D97-AF65-F5344CB8AC3E}">
        <p14:creationId xmlns:p14="http://schemas.microsoft.com/office/powerpoint/2010/main" val="2020487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25</a:t>
            </a:fld>
            <a:endParaRPr lang="en-US"/>
          </a:p>
        </p:txBody>
      </p:sp>
    </p:spTree>
    <p:extLst>
      <p:ext uri="{BB962C8B-B14F-4D97-AF65-F5344CB8AC3E}">
        <p14:creationId xmlns:p14="http://schemas.microsoft.com/office/powerpoint/2010/main" val="3146613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28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a:t>
            </a:r>
            <a:r>
              <a:rPr lang="en-US" baseline="0"/>
              <a:t>your data for </a:t>
            </a:r>
            <a:r>
              <a:rPr lang="en-US" baseline="0" dirty="0"/>
              <a:t>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a:t>
            </a:r>
            <a:r>
              <a:rPr lang="en-US" baseline="0"/>
              <a:t>your data for </a:t>
            </a:r>
            <a:r>
              <a:rPr lang="en-US" baseline="0" dirty="0"/>
              <a:t>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43</a:t>
            </a:fld>
            <a:endParaRPr lang="en-US"/>
          </a:p>
        </p:txBody>
      </p:sp>
    </p:spTree>
    <p:extLst>
      <p:ext uri="{BB962C8B-B14F-4D97-AF65-F5344CB8AC3E}">
        <p14:creationId xmlns:p14="http://schemas.microsoft.com/office/powerpoint/2010/main" val="8499772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high school campus.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46</a:t>
            </a:fld>
            <a:endParaRPr lang="en-US"/>
          </a:p>
        </p:txBody>
      </p:sp>
    </p:spTree>
    <p:extLst>
      <p:ext uri="{BB962C8B-B14F-4D97-AF65-F5344CB8AC3E}">
        <p14:creationId xmlns:p14="http://schemas.microsoft.com/office/powerpoint/2010/main" val="230568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 your district information from the front page of the TAPR on this slide.</a:t>
            </a:r>
          </a:p>
        </p:txBody>
      </p:sp>
      <p:sp>
        <p:nvSpPr>
          <p:cNvPr id="4" name="Slide Number Placeholder 3"/>
          <p:cNvSpPr>
            <a:spLocks noGrp="1"/>
          </p:cNvSpPr>
          <p:nvPr>
            <p:ph type="sldNum" sz="quarter" idx="10"/>
          </p:nvPr>
        </p:nvSpPr>
        <p:spPr/>
        <p:txBody>
          <a:bodyPr/>
          <a:lstStyle/>
          <a:p>
            <a:fld id="{402B11DA-1D59-4BD4-B0B0-047B98079032}" type="slidenum">
              <a:rPr lang="en-US" smtClean="0"/>
              <a:t>10</a:t>
            </a:fld>
            <a:endParaRPr lang="en-US"/>
          </a:p>
        </p:txBody>
      </p:sp>
    </p:spTree>
    <p:extLst>
      <p:ext uri="{BB962C8B-B14F-4D97-AF65-F5344CB8AC3E}">
        <p14:creationId xmlns:p14="http://schemas.microsoft.com/office/powerpoint/2010/main" val="1698116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high school campus.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47</a:t>
            </a:fld>
            <a:endParaRPr lang="en-US"/>
          </a:p>
        </p:txBody>
      </p:sp>
    </p:spTree>
    <p:extLst>
      <p:ext uri="{BB962C8B-B14F-4D97-AF65-F5344CB8AC3E}">
        <p14:creationId xmlns:p14="http://schemas.microsoft.com/office/powerpoint/2010/main" val="32153947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high school campus.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48</a:t>
            </a:fld>
            <a:endParaRPr lang="en-US"/>
          </a:p>
        </p:txBody>
      </p:sp>
    </p:spTree>
    <p:extLst>
      <p:ext uri="{BB962C8B-B14F-4D97-AF65-F5344CB8AC3E}">
        <p14:creationId xmlns:p14="http://schemas.microsoft.com/office/powerpoint/2010/main" val="4185317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high school campus.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49</a:t>
            </a:fld>
            <a:endParaRPr lang="en-US"/>
          </a:p>
        </p:txBody>
      </p:sp>
    </p:spTree>
    <p:extLst>
      <p:ext uri="{BB962C8B-B14F-4D97-AF65-F5344CB8AC3E}">
        <p14:creationId xmlns:p14="http://schemas.microsoft.com/office/powerpoint/2010/main" val="2034140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B11DA-1D59-4BD4-B0B0-047B98079032}" type="slidenum">
              <a:rPr lang="en-US" smtClean="0"/>
              <a:t>50</a:t>
            </a:fld>
            <a:endParaRPr lang="en-US"/>
          </a:p>
        </p:txBody>
      </p:sp>
    </p:spTree>
    <p:extLst>
      <p:ext uri="{BB962C8B-B14F-4D97-AF65-F5344CB8AC3E}">
        <p14:creationId xmlns:p14="http://schemas.microsoft.com/office/powerpoint/2010/main" val="41351642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a:t>
            </a:r>
            <a:r>
              <a:rPr lang="en-US" baseline="0"/>
              <a:t>your data for </a:t>
            </a:r>
            <a:r>
              <a:rPr lang="en-US" baseline="0" dirty="0"/>
              <a:t>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51</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a:t>
            </a:r>
            <a:r>
              <a:rPr lang="en-US" baseline="0"/>
              <a:t>your data for </a:t>
            </a:r>
            <a:r>
              <a:rPr lang="en-US" baseline="0" dirty="0"/>
              <a:t>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52</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a:t>
            </a:r>
            <a:r>
              <a:rPr lang="en-US" baseline="0"/>
              <a:t>your data for </a:t>
            </a:r>
            <a:r>
              <a:rPr lang="en-US" baseline="0" dirty="0"/>
              <a:t>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53</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the student group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54</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Post your district information</a:t>
            </a:r>
            <a:r>
              <a:rPr lang="en-US" baseline="0" dirty="0"/>
              <a:t> on the next slide.</a:t>
            </a:r>
            <a:endParaRPr lang="en-US" dirty="0"/>
          </a:p>
        </p:txBody>
      </p:sp>
      <p:sp>
        <p:nvSpPr>
          <p:cNvPr id="4" name="Slide Number Placeholder 3"/>
          <p:cNvSpPr>
            <a:spLocks noGrp="1"/>
          </p:cNvSpPr>
          <p:nvPr>
            <p:ph type="sldNum" sz="quarter" idx="10"/>
          </p:nvPr>
        </p:nvSpPr>
        <p:spPr/>
        <p:txBody>
          <a:bodyPr/>
          <a:lstStyle/>
          <a:p>
            <a:fld id="{402B11DA-1D59-4BD4-B0B0-047B98079032}" type="slidenum">
              <a:rPr lang="en-US" smtClean="0"/>
              <a:t>55</a:t>
            </a:fld>
            <a:endParaRPr lang="en-US"/>
          </a:p>
        </p:txBody>
      </p:sp>
    </p:spTree>
    <p:extLst>
      <p:ext uri="{BB962C8B-B14F-4D97-AF65-F5344CB8AC3E}">
        <p14:creationId xmlns:p14="http://schemas.microsoft.com/office/powerpoint/2010/main" val="31801024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937090-3194-43D3-9140-45BCBB98C19E}" type="slidenum">
              <a:rPr lang="en-US"/>
              <a:pPr/>
              <a:t>56</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34720" y="4415790"/>
            <a:ext cx="5140960" cy="4183380"/>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B11DA-1D59-4BD4-B0B0-047B98079032}" type="slidenum">
              <a:rPr lang="en-US" smtClean="0"/>
              <a:t>11</a:t>
            </a:fld>
            <a:endParaRPr lang="en-US"/>
          </a:p>
        </p:txBody>
      </p:sp>
    </p:spTree>
    <p:extLst>
      <p:ext uri="{BB962C8B-B14F-4D97-AF65-F5344CB8AC3E}">
        <p14:creationId xmlns:p14="http://schemas.microsoft.com/office/powerpoint/2010/main" val="13463938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Adjust</a:t>
            </a:r>
            <a:r>
              <a:rPr lang="en-US" baseline="0" dirty="0"/>
              <a:t> this chart as necessary to include violent and criminal incidents you deem appropriate.</a:t>
            </a:r>
            <a:endParaRPr lang="en-US" dirty="0"/>
          </a:p>
          <a:p>
            <a:endParaRPr lang="en-US" dirty="0"/>
          </a:p>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Violent and Criminal Incidents for each type into the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57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14</a:t>
            </a:fld>
            <a:endParaRPr lang="en-US"/>
          </a:p>
        </p:txBody>
      </p:sp>
    </p:spTree>
    <p:extLst>
      <p:ext uri="{BB962C8B-B14F-4D97-AF65-F5344CB8AC3E}">
        <p14:creationId xmlns:p14="http://schemas.microsoft.com/office/powerpoint/2010/main" val="3713835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15</a:t>
            </a:fld>
            <a:endParaRPr lang="en-US"/>
          </a:p>
        </p:txBody>
      </p:sp>
    </p:spTree>
    <p:extLst>
      <p:ext uri="{BB962C8B-B14F-4D97-AF65-F5344CB8AC3E}">
        <p14:creationId xmlns:p14="http://schemas.microsoft.com/office/powerpoint/2010/main" val="2981019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16</a:t>
            </a:fld>
            <a:endParaRPr lang="en-US"/>
          </a:p>
        </p:txBody>
      </p:sp>
    </p:spTree>
    <p:extLst>
      <p:ext uri="{BB962C8B-B14F-4D97-AF65-F5344CB8AC3E}">
        <p14:creationId xmlns:p14="http://schemas.microsoft.com/office/powerpoint/2010/main" val="1904581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17</a:t>
            </a:fld>
            <a:endParaRPr lang="en-US"/>
          </a:p>
        </p:txBody>
      </p:sp>
    </p:spTree>
    <p:extLst>
      <p:ext uri="{BB962C8B-B14F-4D97-AF65-F5344CB8AC3E}">
        <p14:creationId xmlns:p14="http://schemas.microsoft.com/office/powerpoint/2010/main" val="1394188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18</a:t>
            </a:fld>
            <a:endParaRPr lang="en-US"/>
          </a:p>
        </p:txBody>
      </p:sp>
    </p:spTree>
    <p:extLst>
      <p:ext uri="{BB962C8B-B14F-4D97-AF65-F5344CB8AC3E}">
        <p14:creationId xmlns:p14="http://schemas.microsoft.com/office/powerpoint/2010/main" val="1424650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insert your data into this chart, follow these steps:</a:t>
            </a:r>
          </a:p>
          <a:p>
            <a:endParaRPr lang="en-US" dirty="0"/>
          </a:p>
          <a:p>
            <a:pPr marL="220341" indent="-220341">
              <a:buAutoNum type="arabicPeriod"/>
            </a:pPr>
            <a:r>
              <a:rPr lang="en-US" dirty="0"/>
              <a:t>Using your mouse, right click on the chart so that the whole chart is selected.</a:t>
            </a:r>
          </a:p>
          <a:p>
            <a:pPr marL="220341" indent="-220341">
              <a:buAutoNum type="arabicPeriod"/>
            </a:pPr>
            <a:r>
              <a:rPr lang="en-US" baseline="0" dirty="0"/>
              <a:t>Choose the “Edit Data…” option from the menu that pops up.</a:t>
            </a:r>
          </a:p>
          <a:p>
            <a:pPr marL="220341" indent="-220341">
              <a:buAutoNum type="arabicPeriod"/>
            </a:pPr>
            <a:r>
              <a:rPr lang="en-US" baseline="0" dirty="0"/>
              <a:t>An Excel spreadsheet will open. </a:t>
            </a:r>
          </a:p>
          <a:p>
            <a:pPr marL="220341" indent="-220341">
              <a:buAutoNum type="arabicPeriod"/>
            </a:pPr>
            <a:r>
              <a:rPr lang="en-US" baseline="0" dirty="0"/>
              <a:t>Enter your data for each group into columns.</a:t>
            </a:r>
          </a:p>
          <a:p>
            <a:pPr marL="220341" indent="-220341">
              <a:buAutoNum type="arabicPeriod"/>
            </a:pPr>
            <a:r>
              <a:rPr lang="en-US" baseline="0" dirty="0"/>
              <a:t>The chart will adjust automatically.</a:t>
            </a:r>
          </a:p>
          <a:p>
            <a:endParaRPr lang="en-US" dirty="0"/>
          </a:p>
        </p:txBody>
      </p:sp>
      <p:sp>
        <p:nvSpPr>
          <p:cNvPr id="4" name="Slide Number Placeholder 3"/>
          <p:cNvSpPr>
            <a:spLocks noGrp="1"/>
          </p:cNvSpPr>
          <p:nvPr>
            <p:ph type="sldNum" sz="quarter" idx="10"/>
          </p:nvPr>
        </p:nvSpPr>
        <p:spPr/>
        <p:txBody>
          <a:bodyPr/>
          <a:lstStyle/>
          <a:p>
            <a:fld id="{50D676AC-8D5F-489C-AFDE-E4428422E667}" type="slidenum">
              <a:rPr lang="en-US" smtClean="0"/>
              <a:pPr/>
              <a:t>19</a:t>
            </a:fld>
            <a:endParaRPr lang="en-US"/>
          </a:p>
        </p:txBody>
      </p:sp>
    </p:spTree>
    <p:extLst>
      <p:ext uri="{BB962C8B-B14F-4D97-AF65-F5344CB8AC3E}">
        <p14:creationId xmlns:p14="http://schemas.microsoft.com/office/powerpoint/2010/main" val="3609530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972197E-5CB0-4F42-9BF3-C3EF43134F70}"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1391854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72197E-5CB0-4F42-9BF3-C3EF43134F70}"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3549117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72197E-5CB0-4F42-9BF3-C3EF43134F70}"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3106767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accent1"/>
            </a:solidFill>
          </a:ln>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72197E-5CB0-4F42-9BF3-C3EF43134F70}"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373302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72197E-5CB0-4F42-9BF3-C3EF43134F70}"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1517465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972197E-5CB0-4F42-9BF3-C3EF43134F70}"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392334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972197E-5CB0-4F42-9BF3-C3EF43134F70}" type="datetimeFigureOut">
              <a:rPr lang="en-US" smtClean="0"/>
              <a:t>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702048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accent1"/>
            </a:solidFill>
          </a:ln>
        </p:spPr>
        <p:txBody>
          <a:bodyPr/>
          <a:lstStyle/>
          <a:p>
            <a:r>
              <a:rPr lang="en-US"/>
              <a:t>Click to edit Master title style</a:t>
            </a:r>
          </a:p>
        </p:txBody>
      </p:sp>
      <p:sp>
        <p:nvSpPr>
          <p:cNvPr id="3" name="Date Placeholder 2"/>
          <p:cNvSpPr>
            <a:spLocks noGrp="1"/>
          </p:cNvSpPr>
          <p:nvPr>
            <p:ph type="dt" sz="half" idx="10"/>
          </p:nvPr>
        </p:nvSpPr>
        <p:spPr/>
        <p:txBody>
          <a:bodyPr/>
          <a:lstStyle/>
          <a:p>
            <a:fld id="{7972197E-5CB0-4F42-9BF3-C3EF43134F70}" type="datetimeFigureOut">
              <a:rPr lang="en-US" smtClean="0"/>
              <a:t>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1547173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72197E-5CB0-4F42-9BF3-C3EF43134F70}" type="datetimeFigureOut">
              <a:rPr lang="en-US" smtClean="0"/>
              <a:t>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98049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72197E-5CB0-4F42-9BF3-C3EF43134F70}"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2982290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72197E-5CB0-4F42-9BF3-C3EF43134F70}"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EA729-7C19-4BB5-9C12-413759EC842E}" type="slidenum">
              <a:rPr lang="en-US" smtClean="0"/>
              <a:t>‹#›</a:t>
            </a:fld>
            <a:endParaRPr lang="en-US"/>
          </a:p>
        </p:txBody>
      </p:sp>
    </p:spTree>
    <p:extLst>
      <p:ext uri="{BB962C8B-B14F-4D97-AF65-F5344CB8AC3E}">
        <p14:creationId xmlns:p14="http://schemas.microsoft.com/office/powerpoint/2010/main" val="3987198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2197E-5CB0-4F42-9BF3-C3EF43134F70}" type="datetimeFigureOut">
              <a:rPr lang="en-US" smtClean="0"/>
              <a:t>12/7/2020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EA729-7C19-4BB5-9C12-413759EC842E}" type="slidenum">
              <a:rPr lang="en-US" smtClean="0"/>
              <a:t>‹#›</a:t>
            </a:fld>
            <a:endParaRPr lang="en-US"/>
          </a:p>
        </p:txBody>
      </p:sp>
    </p:spTree>
    <p:extLst>
      <p:ext uri="{BB962C8B-B14F-4D97-AF65-F5344CB8AC3E}">
        <p14:creationId xmlns:p14="http://schemas.microsoft.com/office/powerpoint/2010/main" val="3038589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mailto:vdavis@memphisisd.ne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BA22B7-1F81-4E6E-B852-B8DE092BA9C6}"/>
              </a:ext>
            </a:extLst>
          </p:cNvPr>
          <p:cNvPicPr>
            <a:picLocks noChangeAspect="1"/>
          </p:cNvPicPr>
          <p:nvPr/>
        </p:nvPicPr>
        <p:blipFill rotWithShape="1">
          <a:blip r:embed="rId3"/>
          <a:srcRect t="5032" b="5682"/>
          <a:stretch/>
        </p:blipFill>
        <p:spPr>
          <a:xfrm>
            <a:off x="20" y="1"/>
            <a:ext cx="9143980" cy="6857999"/>
          </a:xfrm>
          <a:prstGeom prst="rect">
            <a:avLst/>
          </a:prstGeom>
        </p:spPr>
      </p:pic>
      <p:sp>
        <p:nvSpPr>
          <p:cNvPr id="42"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882442" y="2714171"/>
            <a:ext cx="4261558" cy="4150119"/>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68580" tIns="34290" rIns="68580" bIns="34290" rtlCol="0" anchor="t">
            <a:normAutofit/>
          </a:bodyPr>
          <a:lstStyle/>
          <a:p>
            <a:pPr algn="ctr">
              <a:spcAft>
                <a:spcPts val="750"/>
              </a:spcAft>
              <a:buClr>
                <a:schemeClr val="tx1"/>
              </a:buClr>
              <a:buSzPct val="100000"/>
            </a:pPr>
            <a:endParaRPr lang="en-US" sz="1200" cap="all"/>
          </a:p>
        </p:txBody>
      </p:sp>
      <p:sp>
        <p:nvSpPr>
          <p:cNvPr id="2" name="Title 1"/>
          <p:cNvSpPr>
            <a:spLocks noGrp="1"/>
          </p:cNvSpPr>
          <p:nvPr>
            <p:ph type="title"/>
          </p:nvPr>
        </p:nvSpPr>
        <p:spPr>
          <a:xfrm>
            <a:off x="5306708" y="3734093"/>
            <a:ext cx="3709553" cy="1375542"/>
          </a:xfrm>
        </p:spPr>
        <p:txBody>
          <a:bodyPr vert="horz" lIns="91440" tIns="45720" rIns="91440" bIns="45720" rtlCol="0" anchor="b">
            <a:normAutofit fontScale="90000"/>
          </a:bodyPr>
          <a:lstStyle/>
          <a:p>
            <a:pPr marL="0" indent="0" algn="ctr">
              <a:buNone/>
            </a:pPr>
            <a:r>
              <a:rPr lang="en-US" sz="3600" b="1" dirty="0"/>
              <a:t>2019 – 2020</a:t>
            </a:r>
            <a:br>
              <a:rPr lang="en-US" sz="3600" b="1" dirty="0"/>
            </a:br>
            <a:r>
              <a:rPr lang="en-US" sz="3600" b="1" dirty="0"/>
              <a:t>State of the District Report</a:t>
            </a:r>
          </a:p>
        </p:txBody>
      </p:sp>
      <p:sp>
        <p:nvSpPr>
          <p:cNvPr id="3" name="Text Placeholder 2"/>
          <p:cNvSpPr>
            <a:spLocks noGrp="1"/>
          </p:cNvSpPr>
          <p:nvPr>
            <p:ph type="body" idx="1"/>
          </p:nvPr>
        </p:nvSpPr>
        <p:spPr>
          <a:xfrm>
            <a:off x="5537637" y="5243376"/>
            <a:ext cx="3247697" cy="512463"/>
          </a:xfrm>
        </p:spPr>
        <p:txBody>
          <a:bodyPr vert="horz" lIns="91440" tIns="45720" rIns="91440" bIns="45720" rtlCol="0">
            <a:noAutofit/>
          </a:bodyPr>
          <a:lstStyle/>
          <a:p>
            <a:pPr algn="ctr">
              <a:lnSpc>
                <a:spcPct val="90000"/>
              </a:lnSpc>
              <a:spcBef>
                <a:spcPts val="1000"/>
              </a:spcBef>
            </a:pPr>
            <a:r>
              <a:rPr lang="en-US" sz="3200" b="1" kern="1200" dirty="0">
                <a:solidFill>
                  <a:schemeClr val="tx1"/>
                </a:solidFill>
                <a:latin typeface="+mn-lt"/>
                <a:ea typeface="+mn-ea"/>
                <a:cs typeface="+mn-cs"/>
              </a:rPr>
              <a:t>Memphis ISD</a:t>
            </a:r>
          </a:p>
        </p:txBody>
      </p:sp>
      <p:cxnSp>
        <p:nvCxnSpPr>
          <p:cNvPr id="43" name="Straight Connector 35">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10703" y="5154215"/>
            <a:ext cx="701565"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7254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2019-2020 Texas Academic Performance Report (TAPR)</a:t>
            </a:r>
          </a:p>
        </p:txBody>
      </p:sp>
      <p:sp>
        <p:nvSpPr>
          <p:cNvPr id="3" name="Content Placeholder 2"/>
          <p:cNvSpPr>
            <a:spLocks noGrp="1"/>
          </p:cNvSpPr>
          <p:nvPr>
            <p:ph idx="1"/>
          </p:nvPr>
        </p:nvSpPr>
        <p:spPr>
          <a:xfrm>
            <a:off x="457200" y="1600200"/>
            <a:ext cx="8458200" cy="4525963"/>
          </a:xfrm>
        </p:spPr>
        <p:txBody>
          <a:bodyPr>
            <a:normAutofit fontScale="92500" lnSpcReduction="20000"/>
          </a:bodyPr>
          <a:lstStyle/>
          <a:p>
            <a:r>
              <a:rPr lang="en-US" dirty="0"/>
              <a:t>2020 Accountability Rating – </a:t>
            </a:r>
            <a:r>
              <a:rPr lang="en-US" b="1" i="1" dirty="0"/>
              <a:t>Not Rated: Declared State of Disaster</a:t>
            </a:r>
          </a:p>
          <a:p>
            <a:endParaRPr lang="en-US" dirty="0"/>
          </a:p>
          <a:p>
            <a:r>
              <a:rPr lang="en-US" dirty="0"/>
              <a:t>District Accreditation Status – </a:t>
            </a:r>
            <a:r>
              <a:rPr lang="en-US" b="1" i="1" dirty="0"/>
              <a:t>ACCREDITED</a:t>
            </a:r>
          </a:p>
          <a:p>
            <a:pPr marL="0" indent="0">
              <a:buNone/>
            </a:pPr>
            <a:endParaRPr lang="en-US" dirty="0"/>
          </a:p>
          <a:p>
            <a:r>
              <a:rPr lang="en-US" dirty="0"/>
              <a:t>2020 Special Education Determination Status – </a:t>
            </a:r>
            <a:r>
              <a:rPr lang="en-US" b="1" i="1" dirty="0"/>
              <a:t>Meets Requirements</a:t>
            </a:r>
          </a:p>
          <a:p>
            <a:endParaRPr lang="en-US" dirty="0"/>
          </a:p>
          <a:p>
            <a:r>
              <a:rPr lang="en-US" dirty="0"/>
              <a:t>2020 Armed Services Vocational Aptitude Battery (ASVAB) Test -  </a:t>
            </a:r>
            <a:r>
              <a:rPr lang="en-US" b="1" i="1" dirty="0"/>
              <a:t>Not Rated</a:t>
            </a:r>
          </a:p>
        </p:txBody>
      </p:sp>
      <p:pic>
        <p:nvPicPr>
          <p:cNvPr id="4" name="Picture 3">
            <a:extLst>
              <a:ext uri="{FF2B5EF4-FFF2-40B4-BE49-F238E27FC236}">
                <a16:creationId xmlns:a16="http://schemas.microsoft.com/office/drawing/2014/main" id="{B93516C4-3405-4A0D-B856-6F6B10649686}"/>
              </a:ext>
            </a:extLst>
          </p:cNvPr>
          <p:cNvPicPr>
            <a:picLocks noChangeAspect="1"/>
          </p:cNvPicPr>
          <p:nvPr/>
        </p:nvPicPr>
        <p:blipFill>
          <a:blip r:embed="rId3"/>
          <a:stretch>
            <a:fillRect/>
          </a:stretch>
        </p:blipFill>
        <p:spPr>
          <a:xfrm>
            <a:off x="685800" y="474250"/>
            <a:ext cx="883997" cy="743776"/>
          </a:xfrm>
          <a:prstGeom prst="rect">
            <a:avLst/>
          </a:prstGeom>
        </p:spPr>
      </p:pic>
      <p:pic>
        <p:nvPicPr>
          <p:cNvPr id="5" name="Picture 4">
            <a:extLst>
              <a:ext uri="{FF2B5EF4-FFF2-40B4-BE49-F238E27FC236}">
                <a16:creationId xmlns:a16="http://schemas.microsoft.com/office/drawing/2014/main" id="{DF544471-B9F7-428D-B8ED-CA060EA937B7}"/>
              </a:ext>
            </a:extLst>
          </p:cNvPr>
          <p:cNvPicPr>
            <a:picLocks noChangeAspect="1"/>
          </p:cNvPicPr>
          <p:nvPr/>
        </p:nvPicPr>
        <p:blipFill>
          <a:blip r:embed="rId3"/>
          <a:stretch>
            <a:fillRect/>
          </a:stretch>
        </p:blipFill>
        <p:spPr>
          <a:xfrm>
            <a:off x="7558528" y="473915"/>
            <a:ext cx="883997" cy="743776"/>
          </a:xfrm>
          <a:prstGeom prst="rect">
            <a:avLst/>
          </a:prstGeom>
        </p:spPr>
      </p:pic>
    </p:spTree>
    <p:extLst>
      <p:ext uri="{BB962C8B-B14F-4D97-AF65-F5344CB8AC3E}">
        <p14:creationId xmlns:p14="http://schemas.microsoft.com/office/powerpoint/2010/main" val="3603417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BA22B7-1F81-4E6E-B852-B8DE092BA9C6}"/>
              </a:ext>
            </a:extLst>
          </p:cNvPr>
          <p:cNvPicPr>
            <a:picLocks noChangeAspect="1"/>
          </p:cNvPicPr>
          <p:nvPr/>
        </p:nvPicPr>
        <p:blipFill rotWithShape="1">
          <a:blip r:embed="rId3"/>
          <a:srcRect t="5032" b="5682"/>
          <a:stretch/>
        </p:blipFill>
        <p:spPr>
          <a:xfrm>
            <a:off x="20" y="1"/>
            <a:ext cx="9143980" cy="6857999"/>
          </a:xfrm>
          <a:prstGeom prst="rect">
            <a:avLst/>
          </a:prstGeom>
        </p:spPr>
      </p:pic>
      <p:sp>
        <p:nvSpPr>
          <p:cNvPr id="42"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882442" y="2714171"/>
            <a:ext cx="4261558" cy="4150119"/>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68580" tIns="34290" rIns="68580" bIns="34290" rtlCol="0" anchor="t">
            <a:normAutofit/>
          </a:bodyPr>
          <a:lstStyle/>
          <a:p>
            <a:pPr algn="ctr">
              <a:spcAft>
                <a:spcPts val="750"/>
              </a:spcAft>
              <a:buClr>
                <a:schemeClr val="tx1"/>
              </a:buClr>
              <a:buSzPct val="100000"/>
            </a:pPr>
            <a:endParaRPr lang="en-US" sz="1200" cap="all"/>
          </a:p>
        </p:txBody>
      </p:sp>
      <p:sp>
        <p:nvSpPr>
          <p:cNvPr id="2" name="Title 1"/>
          <p:cNvSpPr>
            <a:spLocks noGrp="1"/>
          </p:cNvSpPr>
          <p:nvPr>
            <p:ph type="title"/>
          </p:nvPr>
        </p:nvSpPr>
        <p:spPr>
          <a:xfrm>
            <a:off x="5306708" y="3734093"/>
            <a:ext cx="3709553" cy="1375542"/>
          </a:xfrm>
        </p:spPr>
        <p:txBody>
          <a:bodyPr vert="horz" lIns="91440" tIns="45720" rIns="91440" bIns="45720" rtlCol="0" anchor="b">
            <a:normAutofit/>
          </a:bodyPr>
          <a:lstStyle/>
          <a:p>
            <a:pPr algn="ctr">
              <a:lnSpc>
                <a:spcPct val="90000"/>
              </a:lnSpc>
            </a:pPr>
            <a:r>
              <a:rPr lang="en-US" sz="3500" kern="1200" dirty="0">
                <a:solidFill>
                  <a:schemeClr val="tx1"/>
                </a:solidFill>
                <a:latin typeface="+mj-lt"/>
                <a:ea typeface="+mj-ea"/>
                <a:cs typeface="+mj-cs"/>
              </a:rPr>
              <a:t>District/Campus performance</a:t>
            </a:r>
          </a:p>
        </p:txBody>
      </p:sp>
      <p:sp>
        <p:nvSpPr>
          <p:cNvPr id="3" name="Text Placeholder 2"/>
          <p:cNvSpPr>
            <a:spLocks noGrp="1"/>
          </p:cNvSpPr>
          <p:nvPr>
            <p:ph type="body" idx="1"/>
          </p:nvPr>
        </p:nvSpPr>
        <p:spPr>
          <a:xfrm>
            <a:off x="5537637" y="5243376"/>
            <a:ext cx="3247697" cy="512463"/>
          </a:xfrm>
        </p:spPr>
        <p:txBody>
          <a:bodyPr vert="horz" lIns="91440" tIns="45720" rIns="91440" bIns="45720" rtlCol="0">
            <a:normAutofit/>
          </a:bodyPr>
          <a:lstStyle/>
          <a:p>
            <a:pPr algn="ctr">
              <a:lnSpc>
                <a:spcPct val="90000"/>
              </a:lnSpc>
              <a:spcBef>
                <a:spcPts val="1000"/>
              </a:spcBef>
            </a:pPr>
            <a:r>
              <a:rPr lang="en-US" sz="1750" b="1" kern="1200">
                <a:solidFill>
                  <a:schemeClr val="tx1"/>
                </a:solidFill>
                <a:latin typeface="+mn-lt"/>
                <a:ea typeface="+mn-ea"/>
                <a:cs typeface="+mn-cs"/>
              </a:rPr>
              <a:t>Memphis ISD</a:t>
            </a:r>
          </a:p>
        </p:txBody>
      </p:sp>
      <p:cxnSp>
        <p:nvCxnSpPr>
          <p:cNvPr id="43" name="Straight Connector 35">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10703" y="5154215"/>
            <a:ext cx="701565"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041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a:bodyPr>
          <a:lstStyle/>
          <a:p>
            <a:r>
              <a:rPr lang="en-US" b="1" dirty="0">
                <a:solidFill>
                  <a:srgbClr val="0070C0"/>
                </a:solidFill>
              </a:rPr>
              <a:t>STAAR </a:t>
            </a:r>
            <a:r>
              <a:rPr lang="en-US" b="1" i="1" dirty="0">
                <a:solidFill>
                  <a:srgbClr val="0070C0"/>
                </a:solidFill>
              </a:rPr>
              <a:t>Performance</a:t>
            </a:r>
          </a:p>
          <a:p>
            <a:pPr marL="400050" lvl="1" indent="0">
              <a:buNone/>
            </a:pPr>
            <a:r>
              <a:rPr lang="en-US" b="0" i="1" u="none" strike="noStrike" baseline="0" dirty="0">
                <a:solidFill>
                  <a:srgbClr val="FF0000"/>
                </a:solidFill>
                <a:latin typeface="Calibri" panose="020F0502020204030204" pitchFamily="34" charset="0"/>
              </a:rPr>
              <a:t>Please note that due to the cancellation of spring 2020 State of Texas Assessments of Academic Readiness (STAAR) due to the COVID-19 pandemic, the Performance section of this year’s report is not updated and reflects 2019 STAAR data.</a:t>
            </a:r>
          </a:p>
          <a:p>
            <a:pPr marL="0" indent="0">
              <a:buNone/>
            </a:pPr>
            <a:endParaRPr lang="en-US" b="1" i="1" dirty="0">
              <a:solidFill>
                <a:srgbClr val="0070C0"/>
              </a:solidFill>
            </a:endParaRPr>
          </a:p>
        </p:txBody>
      </p:sp>
      <p:sp>
        <p:nvSpPr>
          <p:cNvPr id="4" name="Title 1"/>
          <p:cNvSpPr>
            <a:spLocks noGrp="1"/>
          </p:cNvSpPr>
          <p:nvPr>
            <p:ph type="title"/>
          </p:nvPr>
        </p:nvSpPr>
        <p:spPr/>
        <p:txBody>
          <a:bodyPr>
            <a:normAutofit fontScale="90000"/>
          </a:bodyPr>
          <a:lstStyle/>
          <a:p>
            <a:r>
              <a:rPr lang="en-US" b="1" dirty="0"/>
              <a:t>2019-20 Texas Academic Performance Report (TAPR)</a:t>
            </a:r>
          </a:p>
        </p:txBody>
      </p:sp>
    </p:spTree>
    <p:extLst>
      <p:ext uri="{BB962C8B-B14F-4D97-AF65-F5344CB8AC3E}">
        <p14:creationId xmlns:p14="http://schemas.microsoft.com/office/powerpoint/2010/main" val="360556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lnSpcReduction="10000"/>
          </a:bodyPr>
          <a:lstStyle/>
          <a:p>
            <a:r>
              <a:rPr lang="en-US" b="1" dirty="0">
                <a:solidFill>
                  <a:srgbClr val="0070C0"/>
                </a:solidFill>
              </a:rPr>
              <a:t>STAAR </a:t>
            </a:r>
            <a:r>
              <a:rPr lang="en-US" b="1" i="1" dirty="0">
                <a:solidFill>
                  <a:srgbClr val="0070C0"/>
                </a:solidFill>
              </a:rPr>
              <a:t>Performance</a:t>
            </a:r>
          </a:p>
          <a:p>
            <a:pPr lvl="2"/>
            <a:r>
              <a:rPr lang="en-US" dirty="0"/>
              <a:t>Reading grades 3-8</a:t>
            </a:r>
          </a:p>
          <a:p>
            <a:pPr lvl="2"/>
            <a:r>
              <a:rPr lang="en-US" dirty="0"/>
              <a:t>Mathematics grades 3-8</a:t>
            </a:r>
          </a:p>
          <a:p>
            <a:pPr lvl="2"/>
            <a:r>
              <a:rPr lang="en-US" dirty="0"/>
              <a:t>Writing grades 4 &amp; 7</a:t>
            </a:r>
          </a:p>
          <a:p>
            <a:pPr lvl="2"/>
            <a:r>
              <a:rPr lang="en-US" dirty="0"/>
              <a:t>Social Studies, grade 8</a:t>
            </a:r>
          </a:p>
          <a:p>
            <a:pPr lvl="2"/>
            <a:r>
              <a:rPr lang="en-US" dirty="0"/>
              <a:t>Science grades 5 &amp; 8</a:t>
            </a:r>
          </a:p>
          <a:p>
            <a:pPr lvl="2"/>
            <a:r>
              <a:rPr lang="en-US" dirty="0"/>
              <a:t>End of Course (EOC)</a:t>
            </a:r>
          </a:p>
          <a:p>
            <a:pPr lvl="3"/>
            <a:r>
              <a:rPr lang="en-US" dirty="0"/>
              <a:t>English I</a:t>
            </a:r>
          </a:p>
          <a:p>
            <a:pPr lvl="3"/>
            <a:r>
              <a:rPr lang="en-US" dirty="0"/>
              <a:t>English II</a:t>
            </a:r>
          </a:p>
          <a:p>
            <a:pPr lvl="3"/>
            <a:r>
              <a:rPr lang="en-US" dirty="0"/>
              <a:t>Algebra I</a:t>
            </a:r>
          </a:p>
          <a:p>
            <a:pPr lvl="3"/>
            <a:r>
              <a:rPr lang="en-US" dirty="0"/>
              <a:t>Biology</a:t>
            </a:r>
          </a:p>
          <a:p>
            <a:pPr lvl="3"/>
            <a:r>
              <a:rPr lang="en-US" dirty="0"/>
              <a:t>US History</a:t>
            </a:r>
          </a:p>
        </p:txBody>
      </p:sp>
      <p:sp>
        <p:nvSpPr>
          <p:cNvPr id="4" name="Title 1"/>
          <p:cNvSpPr>
            <a:spLocks noGrp="1"/>
          </p:cNvSpPr>
          <p:nvPr>
            <p:ph type="title"/>
          </p:nvPr>
        </p:nvSpPr>
        <p:spPr/>
        <p:txBody>
          <a:bodyPr>
            <a:normAutofit fontScale="90000"/>
          </a:bodyPr>
          <a:lstStyle/>
          <a:p>
            <a:r>
              <a:rPr lang="en-US" b="1" dirty="0"/>
              <a:t>2019-20 Texas Academic Performance Report (TAPR)</a:t>
            </a:r>
          </a:p>
        </p:txBody>
      </p:sp>
    </p:spTree>
    <p:extLst>
      <p:ext uri="{BB962C8B-B14F-4D97-AF65-F5344CB8AC3E}">
        <p14:creationId xmlns:p14="http://schemas.microsoft.com/office/powerpoint/2010/main" val="677006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6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0" dirty="0">
                <a:solidFill>
                  <a:schemeClr val="accent1"/>
                </a:solidFill>
                <a:latin typeface="+mj-lt"/>
                <a:ea typeface="+mj-ea"/>
                <a:cs typeface="+mj-cs"/>
              </a:rPr>
              <a:t>Approaches, Meets and Masters Grade Level  </a:t>
            </a:r>
          </a:p>
          <a:p>
            <a:pPr lvl="0" algn="ctr">
              <a:spcBef>
                <a:spcPct val="0"/>
              </a:spcBef>
              <a:defRPr/>
            </a:pPr>
            <a:r>
              <a:rPr lang="en-US" sz="3600" b="1" dirty="0">
                <a:solidFill>
                  <a:schemeClr val="accent1"/>
                </a:solidFill>
                <a:latin typeface="+mj-lt"/>
                <a:ea typeface="+mj-ea"/>
                <a:cs typeface="+mj-cs"/>
              </a:rPr>
              <a:t>Reading</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7D3E0B28-84FF-458B-8AFE-654FCE6A778E}"/>
              </a:ext>
            </a:extLst>
          </p:cNvPr>
          <p:cNvSpPr txBox="1"/>
          <p:nvPr/>
        </p:nvSpPr>
        <p:spPr>
          <a:xfrm>
            <a:off x="1600200" y="1524000"/>
            <a:ext cx="6553200" cy="3970318"/>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dirty="0">
                <a:solidFill>
                  <a:srgbClr val="000000"/>
                </a:solidFill>
                <a:latin typeface="Calibri" panose="020F0502020204030204" pitchFamily="34" charset="0"/>
              </a:rPr>
              <a:t>          	</a:t>
            </a:r>
            <a:r>
              <a:rPr lang="en-US" b="1"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Approaches                     Meets	   </a:t>
            </a:r>
            <a:r>
              <a:rPr lang="en-US" b="1"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Masters</a:t>
            </a:r>
            <a:r>
              <a:rPr lang="en-US" sz="1800" b="0" i="0" u="none" strike="noStrike" baseline="0" dirty="0">
                <a:solidFill>
                  <a:srgbClr val="000000"/>
                </a:solidFill>
                <a:latin typeface="Calibri" panose="020F0502020204030204" pitchFamily="34" charset="0"/>
              </a:rPr>
              <a:t>	</a:t>
            </a:r>
          </a:p>
          <a:p>
            <a:r>
              <a:rPr lang="sv-SE" sz="1800" b="1" i="0" u="none" strike="noStrike" baseline="0" dirty="0">
                <a:solidFill>
                  <a:srgbClr val="000000"/>
                </a:solidFill>
                <a:latin typeface="Calibri" panose="020F0502020204030204" pitchFamily="34" charset="0"/>
              </a:rPr>
              <a:t>Grade 3</a:t>
            </a:r>
            <a:r>
              <a:rPr lang="sv-SE" sz="1800" b="0" i="0" u="none" strike="noStrike" baseline="0" dirty="0">
                <a:solidFill>
                  <a:srgbClr val="000000"/>
                </a:solidFill>
                <a:latin typeface="Calibri" panose="020F0502020204030204" pitchFamily="34" charset="0"/>
              </a:rPr>
              <a:t>		95%		50%		35%	</a:t>
            </a:r>
          </a:p>
          <a:p>
            <a:r>
              <a:rPr lang="sv-SE" sz="1800" b="1" i="0" u="none" strike="noStrike" baseline="0" dirty="0">
                <a:solidFill>
                  <a:srgbClr val="000000"/>
                </a:solidFill>
                <a:latin typeface="Calibri" panose="020F0502020204030204" pitchFamily="34" charset="0"/>
              </a:rPr>
              <a:t>Grade 4</a:t>
            </a:r>
            <a:r>
              <a:rPr lang="sv-SE" sz="1800" b="0" i="0" u="none" strike="noStrike" baseline="0" dirty="0">
                <a:solidFill>
                  <a:srgbClr val="000000"/>
                </a:solidFill>
                <a:latin typeface="Calibri" panose="020F0502020204030204" pitchFamily="34" charset="0"/>
              </a:rPr>
              <a:t>		97%		45%		13%	</a:t>
            </a:r>
          </a:p>
          <a:p>
            <a:r>
              <a:rPr lang="sv-SE" sz="1800" b="1" i="0" u="none" strike="noStrike" baseline="0" dirty="0">
                <a:solidFill>
                  <a:srgbClr val="000000"/>
                </a:solidFill>
                <a:latin typeface="Calibri" panose="020F0502020204030204" pitchFamily="34" charset="0"/>
              </a:rPr>
              <a:t>Grade 5</a:t>
            </a:r>
            <a:r>
              <a:rPr lang="sv-SE" sz="1800" b="0" i="0" u="none" strike="noStrike" baseline="0" dirty="0">
                <a:solidFill>
                  <a:srgbClr val="000000"/>
                </a:solidFill>
                <a:latin typeface="Calibri" panose="020F0502020204030204" pitchFamily="34" charset="0"/>
              </a:rPr>
              <a:t>		87%		55%		18%	</a:t>
            </a:r>
          </a:p>
          <a:p>
            <a:r>
              <a:rPr lang="sv-SE" sz="1800" b="1" i="0" u="none" strike="noStrike" baseline="0" dirty="0">
                <a:solidFill>
                  <a:srgbClr val="000000"/>
                </a:solidFill>
                <a:latin typeface="Calibri" panose="020F0502020204030204" pitchFamily="34" charset="0"/>
              </a:rPr>
              <a:t>Grade 6	</a:t>
            </a:r>
            <a:r>
              <a:rPr lang="sv-SE" sz="1800" b="0" i="0" u="none" strike="noStrike" baseline="0" dirty="0">
                <a:solidFill>
                  <a:srgbClr val="000000"/>
                </a:solidFill>
                <a:latin typeface="Calibri" panose="020F0502020204030204" pitchFamily="34" charset="0"/>
              </a:rPr>
              <a:t>	47%		17%	   	  3%	</a:t>
            </a:r>
          </a:p>
          <a:p>
            <a:r>
              <a:rPr lang="sv-SE" sz="1800" b="1" i="0" u="none" strike="noStrike" baseline="0" dirty="0">
                <a:solidFill>
                  <a:srgbClr val="000000"/>
                </a:solidFill>
                <a:latin typeface="Calibri" panose="020F0502020204030204" pitchFamily="34" charset="0"/>
              </a:rPr>
              <a:t>Grade 7	</a:t>
            </a:r>
            <a:r>
              <a:rPr lang="sv-SE" sz="1800" b="0" i="0" u="none" strike="noStrike" baseline="0" dirty="0">
                <a:solidFill>
                  <a:srgbClr val="000000"/>
                </a:solidFill>
                <a:latin typeface="Calibri" panose="020F0502020204030204" pitchFamily="34" charset="0"/>
              </a:rPr>
              <a:t>	63%		31%	 	16%	</a:t>
            </a:r>
          </a:p>
          <a:p>
            <a:r>
              <a:rPr lang="sv-SE" sz="1800" b="1" i="0" u="none" strike="noStrike" baseline="0" dirty="0">
                <a:solidFill>
                  <a:srgbClr val="000000"/>
                </a:solidFill>
                <a:latin typeface="Calibri" panose="020F0502020204030204" pitchFamily="34" charset="0"/>
              </a:rPr>
              <a:t>Grade 8</a:t>
            </a:r>
            <a:r>
              <a:rPr lang="sv-SE" sz="1800" b="0" i="0" u="none" strike="noStrike" baseline="0" dirty="0">
                <a:solidFill>
                  <a:srgbClr val="000000"/>
                </a:solidFill>
                <a:latin typeface="Calibri" panose="020F0502020204030204" pitchFamily="34" charset="0"/>
              </a:rPr>
              <a:t>		75%		38%	 	13%	</a:t>
            </a:r>
          </a:p>
        </p:txBody>
      </p:sp>
    </p:spTree>
    <p:extLst>
      <p:ext uri="{BB962C8B-B14F-4D97-AF65-F5344CB8AC3E}">
        <p14:creationId xmlns:p14="http://schemas.microsoft.com/office/powerpoint/2010/main" val="948413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683078213"/>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6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0" dirty="0">
                <a:solidFill>
                  <a:schemeClr val="accent1"/>
                </a:solidFill>
                <a:latin typeface="+mj-lt"/>
                <a:ea typeface="+mj-ea"/>
                <a:cs typeface="+mj-cs"/>
              </a:rPr>
              <a:t>Approaches, Meets and Masters Grade Level  </a:t>
            </a:r>
          </a:p>
          <a:p>
            <a:pPr lvl="0" algn="ctr">
              <a:spcBef>
                <a:spcPct val="0"/>
              </a:spcBef>
              <a:defRPr/>
            </a:pPr>
            <a:r>
              <a:rPr lang="en-US" sz="3600" b="1" dirty="0">
                <a:solidFill>
                  <a:schemeClr val="accent1"/>
                </a:solidFill>
                <a:latin typeface="+mj-lt"/>
                <a:ea typeface="+mj-ea"/>
                <a:cs typeface="+mj-cs"/>
              </a:rPr>
              <a:t>Reading</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415126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6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a:t>
            </a:r>
          </a:p>
          <a:p>
            <a:pPr lvl="0" algn="ctr">
              <a:spcBef>
                <a:spcPct val="0"/>
              </a:spcBef>
              <a:defRPr/>
            </a:pPr>
            <a:r>
              <a:rPr lang="en-US" sz="3600" b="1" dirty="0">
                <a:solidFill>
                  <a:schemeClr val="accent1"/>
                </a:solidFill>
                <a:latin typeface="+mj-lt"/>
                <a:ea typeface="+mj-ea"/>
                <a:cs typeface="+mj-cs"/>
              </a:rPr>
              <a:t>Mathematics</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87503AAA-7FF0-493D-8499-6E1AF06A632E}"/>
              </a:ext>
            </a:extLst>
          </p:cNvPr>
          <p:cNvSpPr txBox="1"/>
          <p:nvPr/>
        </p:nvSpPr>
        <p:spPr>
          <a:xfrm>
            <a:off x="1447800" y="1600200"/>
            <a:ext cx="6629400" cy="3416320"/>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         Approaches	              Meets	            Masters</a:t>
            </a:r>
            <a:r>
              <a:rPr lang="en-US" sz="1800" b="0" i="0" u="none" strike="noStrike" baseline="0" dirty="0">
                <a:solidFill>
                  <a:srgbClr val="000000"/>
                </a:solidFill>
                <a:latin typeface="Calibri" panose="020F0502020204030204" pitchFamily="34" charset="0"/>
              </a:rPr>
              <a:t>	</a:t>
            </a:r>
          </a:p>
          <a:p>
            <a:r>
              <a:rPr lang="sv-SE" sz="1800" b="1" i="0" u="none" strike="noStrike" baseline="0" dirty="0">
                <a:solidFill>
                  <a:srgbClr val="000000"/>
                </a:solidFill>
                <a:latin typeface="Calibri" panose="020F0502020204030204" pitchFamily="34" charset="0"/>
              </a:rPr>
              <a:t>Grade 3</a:t>
            </a:r>
            <a:r>
              <a:rPr lang="sv-SE" sz="1800" b="0" i="0" u="none" strike="noStrike" baseline="0" dirty="0">
                <a:solidFill>
                  <a:srgbClr val="000000"/>
                </a:solidFill>
                <a:latin typeface="Calibri" panose="020F0502020204030204" pitchFamily="34" charset="0"/>
              </a:rPr>
              <a:t>		80%		60%		30%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4</a:t>
            </a:r>
            <a:r>
              <a:rPr lang="sv-SE" sz="1800" b="0" i="0" u="none" strike="noStrike" baseline="0" dirty="0">
                <a:solidFill>
                  <a:srgbClr val="000000"/>
                </a:solidFill>
                <a:latin typeface="Calibri" panose="020F0502020204030204" pitchFamily="34" charset="0"/>
              </a:rPr>
              <a:t>		65%		19%		10%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5</a:t>
            </a:r>
            <a:r>
              <a:rPr lang="sv-SE" sz="1800" b="0" i="0" u="none" strike="noStrike" baseline="0" dirty="0">
                <a:solidFill>
                  <a:srgbClr val="000000"/>
                </a:solidFill>
                <a:latin typeface="Calibri" panose="020F0502020204030204" pitchFamily="34" charset="0"/>
              </a:rPr>
              <a:t>		84%		34%		16%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6</a:t>
            </a:r>
            <a:r>
              <a:rPr lang="sv-SE" sz="1800" b="0" i="0" u="none" strike="noStrike" baseline="0" dirty="0">
                <a:solidFill>
                  <a:srgbClr val="000000"/>
                </a:solidFill>
                <a:latin typeface="Calibri" panose="020F0502020204030204" pitchFamily="34" charset="0"/>
              </a:rPr>
              <a:t>		73%		30%		13%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7</a:t>
            </a:r>
            <a:r>
              <a:rPr lang="sv-SE" sz="1800" b="0" i="0" u="none" strike="noStrike" baseline="0" dirty="0">
                <a:solidFill>
                  <a:srgbClr val="000000"/>
                </a:solidFill>
                <a:latin typeface="Calibri" panose="020F0502020204030204" pitchFamily="34" charset="0"/>
              </a:rPr>
              <a:t>		59%		47%		13%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8	</a:t>
            </a:r>
            <a:r>
              <a:rPr lang="sv-SE" sz="1800" b="0" i="0" u="none" strike="noStrike" baseline="0" dirty="0">
                <a:solidFill>
                  <a:srgbClr val="000000"/>
                </a:solidFill>
                <a:latin typeface="Calibri" panose="020F0502020204030204" pitchFamily="34" charset="0"/>
              </a:rPr>
              <a:t>	93%		58%		20%	</a:t>
            </a:r>
          </a:p>
        </p:txBody>
      </p:sp>
    </p:spTree>
    <p:extLst>
      <p:ext uri="{BB962C8B-B14F-4D97-AF65-F5344CB8AC3E}">
        <p14:creationId xmlns:p14="http://schemas.microsoft.com/office/powerpoint/2010/main" val="946763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6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a:t>
            </a:r>
          </a:p>
          <a:p>
            <a:pPr lvl="0" algn="ctr">
              <a:spcBef>
                <a:spcPct val="0"/>
              </a:spcBef>
              <a:defRPr/>
            </a:pPr>
            <a:r>
              <a:rPr lang="en-US" sz="3600" b="1" dirty="0">
                <a:solidFill>
                  <a:schemeClr val="accent1"/>
                </a:solidFill>
                <a:latin typeface="+mj-lt"/>
                <a:ea typeface="+mj-ea"/>
                <a:cs typeface="+mj-cs"/>
              </a:rPr>
              <a:t>Mathematics</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2201617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  </a:t>
            </a:r>
            <a:r>
              <a:rPr lang="en-US" sz="3600" b="1" dirty="0">
                <a:solidFill>
                  <a:schemeClr val="accent1"/>
                </a:solidFill>
                <a:latin typeface="+mj-lt"/>
                <a:ea typeface="+mj-ea"/>
                <a:cs typeface="+mj-cs"/>
              </a:rPr>
              <a:t>Writing</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1637B30E-4D6C-4841-9B4A-0EA7D76C42DD}"/>
              </a:ext>
            </a:extLst>
          </p:cNvPr>
          <p:cNvSpPr txBox="1"/>
          <p:nvPr/>
        </p:nvSpPr>
        <p:spPr>
          <a:xfrm>
            <a:off x="1371600" y="2502264"/>
            <a:ext cx="6858000" cy="1200329"/>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b="1"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Approaches	               Meets	           Masters	</a:t>
            </a:r>
          </a:p>
          <a:p>
            <a:r>
              <a:rPr lang="sv-SE" sz="1800" b="1" i="0" u="none" strike="noStrike" baseline="0" dirty="0">
                <a:solidFill>
                  <a:srgbClr val="000000"/>
                </a:solidFill>
                <a:latin typeface="Calibri" panose="020F0502020204030204" pitchFamily="34" charset="0"/>
              </a:rPr>
              <a:t>Grade 4</a:t>
            </a:r>
            <a:r>
              <a:rPr lang="sv-SE" sz="1800" b="0" i="0" u="none" strike="noStrike" baseline="0" dirty="0">
                <a:solidFill>
                  <a:srgbClr val="000000"/>
                </a:solidFill>
                <a:latin typeface="Calibri" panose="020F0502020204030204" pitchFamily="34" charset="0"/>
              </a:rPr>
              <a:t>		77%		48%		6%	</a:t>
            </a:r>
          </a:p>
          <a:p>
            <a:endParaRPr lang="sv-SE" sz="1800" b="1"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7</a:t>
            </a:r>
            <a:r>
              <a:rPr lang="sv-SE" sz="1800" b="0" i="0" u="none" strike="noStrike" baseline="0" dirty="0">
                <a:solidFill>
                  <a:srgbClr val="000000"/>
                </a:solidFill>
                <a:latin typeface="Calibri" panose="020F0502020204030204" pitchFamily="34" charset="0"/>
              </a:rPr>
              <a:t>		38%		16%		0%	</a:t>
            </a:r>
          </a:p>
        </p:txBody>
      </p:sp>
    </p:spTree>
    <p:extLst>
      <p:ext uri="{BB962C8B-B14F-4D97-AF65-F5344CB8AC3E}">
        <p14:creationId xmlns:p14="http://schemas.microsoft.com/office/powerpoint/2010/main" val="610062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  </a:t>
            </a:r>
            <a:r>
              <a:rPr lang="en-US" sz="3600" b="1" dirty="0">
                <a:solidFill>
                  <a:schemeClr val="accent1"/>
                </a:solidFill>
                <a:latin typeface="+mj-lt"/>
                <a:ea typeface="+mj-ea"/>
                <a:cs typeface="+mj-cs"/>
              </a:rPr>
              <a:t>Writing</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34486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200" dirty="0"/>
              <a:t>Memphis Independent School District</a:t>
            </a:r>
          </a:p>
        </p:txBody>
      </p:sp>
      <p:sp>
        <p:nvSpPr>
          <p:cNvPr id="7" name="Content Placeholder 6"/>
          <p:cNvSpPr>
            <a:spLocks noGrp="1"/>
          </p:cNvSpPr>
          <p:nvPr>
            <p:ph idx="1"/>
          </p:nvPr>
        </p:nvSpPr>
        <p:spPr>
          <a:xfrm>
            <a:off x="457200" y="1920040"/>
            <a:ext cx="8229600" cy="4785560"/>
          </a:xfrm>
        </p:spPr>
        <p:txBody>
          <a:bodyPr>
            <a:normAutofit/>
          </a:bodyPr>
          <a:lstStyle/>
          <a:p>
            <a:pPr marL="0" indent="0">
              <a:buNone/>
            </a:pPr>
            <a:r>
              <a:rPr lang="en-US" sz="1400" b="1" u="sng" dirty="0"/>
              <a:t>Mission</a:t>
            </a:r>
            <a:r>
              <a:rPr lang="en-US" sz="1400" b="1" dirty="0"/>
              <a:t>: </a:t>
            </a:r>
            <a:r>
              <a:rPr lang="en-US" sz="1400" dirty="0"/>
              <a:t> Memphis ISD will have high expectations of achievement in all areas so that students develop intellectually, physically, and artistically preparing them for success in the future.</a:t>
            </a:r>
          </a:p>
          <a:p>
            <a:pPr marL="0" indent="0">
              <a:buNone/>
            </a:pPr>
            <a:endParaRPr lang="en-US" sz="1400" dirty="0"/>
          </a:p>
          <a:p>
            <a:pPr marL="0" indent="0">
              <a:buNone/>
            </a:pPr>
            <a:r>
              <a:rPr lang="en-US" sz="1400" b="1" u="sng" dirty="0"/>
              <a:t>Vision</a:t>
            </a:r>
            <a:r>
              <a:rPr lang="en-US" sz="1400" b="1" dirty="0"/>
              <a:t>:</a:t>
            </a:r>
            <a:r>
              <a:rPr lang="en-US" sz="1400" dirty="0"/>
              <a:t>  Memphis ISD will pursue excellence in education developing contributing citizens in our society.</a:t>
            </a:r>
          </a:p>
          <a:p>
            <a:pPr marL="0" indent="0">
              <a:buNone/>
            </a:pPr>
            <a:endParaRPr lang="en-US" sz="1400" dirty="0"/>
          </a:p>
          <a:p>
            <a:pPr marL="0" indent="0">
              <a:buNone/>
            </a:pPr>
            <a:r>
              <a:rPr lang="en-US" sz="1600" b="1" u="sng" dirty="0"/>
              <a:t>Goals</a:t>
            </a:r>
            <a:r>
              <a:rPr lang="en-US" sz="1600" b="1" dirty="0"/>
              <a:t>:  </a:t>
            </a:r>
          </a:p>
          <a:p>
            <a:r>
              <a:rPr lang="en-US" sz="1600" dirty="0"/>
              <a:t>Memphis ISD will explore avenues for offering courses that develop job skills.</a:t>
            </a:r>
          </a:p>
          <a:p>
            <a:r>
              <a:rPr lang="en-US" sz="1600" dirty="0"/>
              <a:t>Memphis ISD will recruit, develop, train, and support highly motivated staff members who are determined to help students succeed.</a:t>
            </a:r>
          </a:p>
          <a:p>
            <a:r>
              <a:rPr lang="en-US" sz="1600" dirty="0"/>
              <a:t>Memphis ISD will upgrade and provide facilities that support exemplary learning environments as prioritized.</a:t>
            </a:r>
          </a:p>
          <a:p>
            <a:r>
              <a:rPr lang="en-US" sz="1700" dirty="0"/>
              <a:t>Memphis ISD will strive to provide high performing campuses resulting from relevant and effective instruction, coupled with high expectations for all.</a:t>
            </a:r>
          </a:p>
          <a:p>
            <a:r>
              <a:rPr lang="en-US" sz="1600" dirty="0"/>
              <a:t>Memphis ISD will develop positive partnerships with community members and businesses and encourage parents to become partners in their student’s learning.</a:t>
            </a:r>
          </a:p>
          <a:p>
            <a:r>
              <a:rPr lang="en-US" sz="1600" dirty="0"/>
              <a:t>Memphis ISD will exercise fiscal responsibility.</a:t>
            </a:r>
          </a:p>
        </p:txBody>
      </p:sp>
      <p:pic>
        <p:nvPicPr>
          <p:cNvPr id="4" name="Picture 3">
            <a:extLst>
              <a:ext uri="{FF2B5EF4-FFF2-40B4-BE49-F238E27FC236}">
                <a16:creationId xmlns:a16="http://schemas.microsoft.com/office/drawing/2014/main" id="{FFEF49BC-8BF2-46DB-8FD4-70A15A0BC2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481694"/>
            <a:ext cx="886192" cy="745444"/>
          </a:xfrm>
          <a:prstGeom prst="rect">
            <a:avLst/>
          </a:prstGeom>
        </p:spPr>
      </p:pic>
      <p:pic>
        <p:nvPicPr>
          <p:cNvPr id="10" name="Picture 9">
            <a:extLst>
              <a:ext uri="{FF2B5EF4-FFF2-40B4-BE49-F238E27FC236}">
                <a16:creationId xmlns:a16="http://schemas.microsoft.com/office/drawing/2014/main" id="{B9E1A9B9-7288-4D48-BF1D-2E96B24E68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4408" y="473416"/>
            <a:ext cx="886192" cy="745444"/>
          </a:xfrm>
          <a:prstGeom prst="rect">
            <a:avLst/>
          </a:prstGeom>
        </p:spPr>
      </p:pic>
    </p:spTree>
    <p:extLst>
      <p:ext uri="{BB962C8B-B14F-4D97-AF65-F5344CB8AC3E}">
        <p14:creationId xmlns:p14="http://schemas.microsoft.com/office/powerpoint/2010/main" val="2991815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  </a:t>
            </a:r>
            <a:r>
              <a:rPr lang="en-US" sz="3600" b="1" dirty="0">
                <a:solidFill>
                  <a:schemeClr val="accent1"/>
                </a:solidFill>
                <a:latin typeface="+mj-lt"/>
                <a:ea typeface="+mj-ea"/>
                <a:cs typeface="+mj-cs"/>
              </a:rPr>
              <a:t>Science</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960C1DE4-2292-4890-B789-D075CE1D8B21}"/>
              </a:ext>
            </a:extLst>
          </p:cNvPr>
          <p:cNvSpPr txBox="1"/>
          <p:nvPr/>
        </p:nvSpPr>
        <p:spPr>
          <a:xfrm>
            <a:off x="1524000" y="2514600"/>
            <a:ext cx="6705600" cy="1200329"/>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Approaches	</a:t>
            </a:r>
            <a:r>
              <a:rPr lang="en-US" b="1"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Meets	            Masters	</a:t>
            </a:r>
          </a:p>
          <a:p>
            <a:r>
              <a:rPr lang="sv-SE" sz="1800" b="1" i="0" u="none" strike="noStrike" baseline="0" dirty="0">
                <a:solidFill>
                  <a:srgbClr val="000000"/>
                </a:solidFill>
                <a:latin typeface="Calibri" panose="020F0502020204030204" pitchFamily="34" charset="0"/>
              </a:rPr>
              <a:t>Grade 5</a:t>
            </a:r>
            <a:r>
              <a:rPr lang="sv-SE" sz="1800" b="0" i="0" u="none" strike="noStrike" baseline="0" dirty="0">
                <a:solidFill>
                  <a:srgbClr val="000000"/>
                </a:solidFill>
                <a:latin typeface="Calibri" panose="020F0502020204030204" pitchFamily="34" charset="0"/>
              </a:rPr>
              <a:t>		76%		53%		26%	</a:t>
            </a:r>
          </a:p>
          <a:p>
            <a:endParaRPr lang="sv-SE" sz="1800" b="0" i="0" u="none" strike="noStrike" baseline="0" dirty="0">
              <a:solidFill>
                <a:srgbClr val="000000"/>
              </a:solidFill>
              <a:latin typeface="Calibri" panose="020F0502020204030204" pitchFamily="34" charset="0"/>
            </a:endParaRPr>
          </a:p>
          <a:p>
            <a:r>
              <a:rPr lang="sv-SE" sz="1800" b="1" i="0" u="none" strike="noStrike" baseline="0" dirty="0">
                <a:solidFill>
                  <a:srgbClr val="000000"/>
                </a:solidFill>
                <a:latin typeface="Calibri" panose="020F0502020204030204" pitchFamily="34" charset="0"/>
              </a:rPr>
              <a:t>Grade 8</a:t>
            </a:r>
            <a:r>
              <a:rPr lang="sv-SE" sz="1800" b="0" i="0" u="none" strike="noStrike" baseline="0" dirty="0">
                <a:solidFill>
                  <a:srgbClr val="000000"/>
                </a:solidFill>
                <a:latin typeface="Calibri" panose="020F0502020204030204" pitchFamily="34" charset="0"/>
              </a:rPr>
              <a:t>		60%		23%		  5%	</a:t>
            </a:r>
          </a:p>
        </p:txBody>
      </p:sp>
    </p:spTree>
    <p:extLst>
      <p:ext uri="{BB962C8B-B14F-4D97-AF65-F5344CB8AC3E}">
        <p14:creationId xmlns:p14="http://schemas.microsoft.com/office/powerpoint/2010/main" val="113487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 </a:t>
            </a:r>
            <a:r>
              <a:rPr lang="en-US" sz="3600" b="0" dirty="0">
                <a:solidFill>
                  <a:schemeClr val="accent1"/>
                </a:solidFill>
                <a:latin typeface="+mj-lt"/>
                <a:ea typeface="+mj-ea"/>
                <a:cs typeface="+mj-cs"/>
              </a:rPr>
              <a:t>Grade Level -  </a:t>
            </a:r>
            <a:r>
              <a:rPr lang="en-US" sz="3600" b="1" dirty="0">
                <a:solidFill>
                  <a:schemeClr val="accent1"/>
                </a:solidFill>
                <a:latin typeface="+mj-lt"/>
                <a:ea typeface="+mj-ea"/>
                <a:cs typeface="+mj-cs"/>
              </a:rPr>
              <a:t>Science</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151819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a:t>
            </a:r>
            <a:r>
              <a:rPr lang="en-US" sz="3600" b="0" dirty="0">
                <a:solidFill>
                  <a:schemeClr val="accent1"/>
                </a:solidFill>
                <a:latin typeface="+mj-lt"/>
                <a:ea typeface="+mj-ea"/>
                <a:cs typeface="+mj-cs"/>
              </a:rPr>
              <a:t> Grade Level -  </a:t>
            </a:r>
            <a:r>
              <a:rPr lang="en-US" sz="3600" b="1" dirty="0">
                <a:solidFill>
                  <a:schemeClr val="accent1"/>
                </a:solidFill>
                <a:latin typeface="+mj-lt"/>
                <a:ea typeface="+mj-ea"/>
                <a:cs typeface="+mj-cs"/>
              </a:rPr>
              <a:t>Social Studies</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4CF9D639-0ADE-4B14-A767-1F2BB5B4F4DA}"/>
              </a:ext>
            </a:extLst>
          </p:cNvPr>
          <p:cNvSpPr txBox="1"/>
          <p:nvPr/>
        </p:nvSpPr>
        <p:spPr>
          <a:xfrm>
            <a:off x="1295400" y="2782669"/>
            <a:ext cx="7010400" cy="646331"/>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Approaches	              Meets	</a:t>
            </a:r>
            <a:r>
              <a:rPr lang="en-US" b="1"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Masters</a:t>
            </a:r>
            <a:r>
              <a:rPr lang="en-US" sz="1800" b="0" i="0" u="none" strike="noStrike" baseline="0" dirty="0">
                <a:solidFill>
                  <a:srgbClr val="000000"/>
                </a:solidFill>
                <a:latin typeface="Calibri" panose="020F0502020204030204" pitchFamily="34" charset="0"/>
              </a:rPr>
              <a:t>	</a:t>
            </a:r>
          </a:p>
          <a:p>
            <a:r>
              <a:rPr lang="sv-SE" sz="1800" b="1" i="0" u="none" strike="noStrike" baseline="0" dirty="0">
                <a:solidFill>
                  <a:srgbClr val="000000"/>
                </a:solidFill>
                <a:latin typeface="Calibri" panose="020F0502020204030204" pitchFamily="34" charset="0"/>
              </a:rPr>
              <a:t>Grade 8</a:t>
            </a:r>
            <a:r>
              <a:rPr lang="sv-SE" sz="1800" b="0" i="0" u="none" strike="noStrike" baseline="0" dirty="0">
                <a:solidFill>
                  <a:srgbClr val="000000"/>
                </a:solidFill>
                <a:latin typeface="Calibri" panose="020F0502020204030204" pitchFamily="34" charset="0"/>
              </a:rPr>
              <a:t>		45%		18%		8%	</a:t>
            </a:r>
          </a:p>
        </p:txBody>
      </p:sp>
    </p:spTree>
    <p:extLst>
      <p:ext uri="{BB962C8B-B14F-4D97-AF65-F5344CB8AC3E}">
        <p14:creationId xmlns:p14="http://schemas.microsoft.com/office/powerpoint/2010/main" val="3039960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a:t>
            </a:r>
            <a:r>
              <a:rPr lang="en-US" sz="3600" b="0" dirty="0">
                <a:solidFill>
                  <a:schemeClr val="accent1"/>
                </a:solidFill>
                <a:latin typeface="+mj-lt"/>
                <a:ea typeface="+mj-ea"/>
                <a:cs typeface="+mj-cs"/>
              </a:rPr>
              <a:t> Grade Level -  </a:t>
            </a:r>
            <a:r>
              <a:rPr lang="en-US" sz="3600" b="1" dirty="0">
                <a:solidFill>
                  <a:schemeClr val="accent1"/>
                </a:solidFill>
                <a:latin typeface="+mj-lt"/>
                <a:ea typeface="+mj-ea"/>
                <a:cs typeface="+mj-cs"/>
              </a:rPr>
              <a:t>Social Studies</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2137241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a:t>
            </a:r>
            <a:r>
              <a:rPr lang="en-US" sz="3600" b="0" dirty="0">
                <a:solidFill>
                  <a:schemeClr val="accent1"/>
                </a:solidFill>
                <a:latin typeface="+mj-lt"/>
                <a:ea typeface="+mj-ea"/>
                <a:cs typeface="+mj-cs"/>
              </a:rPr>
              <a:t> Grade Level -  </a:t>
            </a:r>
            <a:r>
              <a:rPr lang="en-US" sz="3600" b="1" dirty="0">
                <a:solidFill>
                  <a:schemeClr val="accent1"/>
                </a:solidFill>
                <a:latin typeface="+mj-lt"/>
                <a:ea typeface="+mj-ea"/>
                <a:cs typeface="+mj-cs"/>
              </a:rPr>
              <a:t>End Of Course</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TextBox 6">
            <a:extLst>
              <a:ext uri="{FF2B5EF4-FFF2-40B4-BE49-F238E27FC236}">
                <a16:creationId xmlns:a16="http://schemas.microsoft.com/office/drawing/2014/main" id="{D2B937E3-DBC1-4B54-A9BE-929E9CE2DEE5}"/>
              </a:ext>
            </a:extLst>
          </p:cNvPr>
          <p:cNvSpPr txBox="1"/>
          <p:nvPr/>
        </p:nvSpPr>
        <p:spPr>
          <a:xfrm>
            <a:off x="1371600" y="2057400"/>
            <a:ext cx="7315200" cy="2862322"/>
          </a:xfrm>
          <a:prstGeom prst="rect">
            <a:avLst/>
          </a:prstGeom>
          <a:noFill/>
        </p:spPr>
        <p:txBody>
          <a:bodyPr wrap="square">
            <a:spAutoFit/>
          </a:bodyPr>
          <a:lstStyle/>
          <a:p>
            <a:r>
              <a:rPr lang="en-US" sz="1800" b="0" i="0" u="none" strike="noStrike" baseline="0" dirty="0">
                <a:solidFill>
                  <a:srgbClr val="000000"/>
                </a:solidFill>
                <a:latin typeface="Calibri" panose="020F0502020204030204" pitchFamily="34" charset="0"/>
              </a:rPr>
              <a:t> 	         </a:t>
            </a:r>
            <a:r>
              <a:rPr lang="en-US" sz="1800" b="1" i="0" u="none" strike="noStrike" baseline="0" dirty="0">
                <a:solidFill>
                  <a:srgbClr val="000000"/>
                </a:solidFill>
                <a:latin typeface="Calibri" panose="020F0502020204030204" pitchFamily="34" charset="0"/>
              </a:rPr>
              <a:t>Approaches	               Meets	              Masters</a:t>
            </a:r>
            <a:r>
              <a:rPr lang="en-US" sz="1800" b="0" i="0" u="none" strike="noStrike" baseline="0" dirty="0">
                <a:solidFill>
                  <a:srgbClr val="000000"/>
                </a:solidFill>
                <a:latin typeface="Calibri" panose="020F0502020204030204" pitchFamily="34" charset="0"/>
              </a:rPr>
              <a:t>	</a:t>
            </a:r>
          </a:p>
          <a:p>
            <a:r>
              <a:rPr lang="en-US" sz="1800" b="1" i="0" u="none" strike="noStrike" baseline="0" dirty="0">
                <a:solidFill>
                  <a:srgbClr val="000000"/>
                </a:solidFill>
                <a:latin typeface="Calibri" panose="020F0502020204030204" pitchFamily="34" charset="0"/>
              </a:rPr>
              <a:t>English I</a:t>
            </a:r>
            <a:r>
              <a:rPr lang="en-US" sz="1800" b="0" i="0" u="none" strike="noStrike" baseline="0" dirty="0">
                <a:solidFill>
                  <a:srgbClr val="000000"/>
                </a:solidFill>
                <a:latin typeface="Calibri" panose="020F0502020204030204" pitchFamily="34" charset="0"/>
              </a:rPr>
              <a:t>		55%		25%		  2%	</a:t>
            </a:r>
          </a:p>
          <a:p>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English II	</a:t>
            </a:r>
            <a:r>
              <a:rPr lang="en-US" sz="1800" b="0" i="0" u="none" strike="noStrike" baseline="0" dirty="0">
                <a:solidFill>
                  <a:srgbClr val="000000"/>
                </a:solidFill>
                <a:latin typeface="Calibri" panose="020F0502020204030204" pitchFamily="34" charset="0"/>
              </a:rPr>
              <a:t>	57%		45%		  2%	</a:t>
            </a:r>
          </a:p>
          <a:p>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Algebra I	</a:t>
            </a:r>
            <a:r>
              <a:rPr lang="en-US" sz="1800" b="0" i="0" u="none" strike="noStrike" baseline="0" dirty="0">
                <a:solidFill>
                  <a:srgbClr val="000000"/>
                </a:solidFill>
                <a:latin typeface="Calibri" panose="020F0502020204030204" pitchFamily="34" charset="0"/>
              </a:rPr>
              <a:t>	90%		65%		39%	</a:t>
            </a:r>
          </a:p>
          <a:p>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Biology	</a:t>
            </a:r>
            <a:r>
              <a:rPr lang="en-US" sz="1800" b="0" i="0" u="none" strike="noStrike" baseline="0" dirty="0">
                <a:solidFill>
                  <a:srgbClr val="000000"/>
                </a:solidFill>
                <a:latin typeface="Calibri" panose="020F0502020204030204" pitchFamily="34" charset="0"/>
              </a:rPr>
              <a:t>	78%		35%		  5%	</a:t>
            </a:r>
          </a:p>
          <a:p>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US History</a:t>
            </a:r>
            <a:r>
              <a:rPr lang="en-US" sz="1800" b="0" i="0" u="none" strike="noStrike" baseline="0" dirty="0">
                <a:solidFill>
                  <a:srgbClr val="000000"/>
                </a:solidFill>
                <a:latin typeface="Calibri" panose="020F0502020204030204" pitchFamily="34" charset="0"/>
              </a:rPr>
              <a:t>	92%		75%		39%	</a:t>
            </a:r>
          </a:p>
        </p:txBody>
      </p:sp>
    </p:spTree>
    <p:extLst>
      <p:ext uri="{BB962C8B-B14F-4D97-AF65-F5344CB8AC3E}">
        <p14:creationId xmlns:p14="http://schemas.microsoft.com/office/powerpoint/2010/main" val="3225016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8467" y="152400"/>
            <a:ext cx="9144000" cy="914400"/>
          </a:xfrm>
          <a:prstGeom prst="rect">
            <a:avLst/>
          </a:prstGeom>
        </p:spPr>
        <p:txBody>
          <a:bodyPr vert="horz" lIns="91440" tIns="45720" rIns="91440" bIns="45720" rtlCol="0" anchor="ctr">
            <a:normAutofit fontScale="90000" lnSpcReduction="20000"/>
          </a:bodyPr>
          <a:lstStyle/>
          <a:p>
            <a:pPr lvl="0" algn="ctr">
              <a:spcBef>
                <a:spcPct val="0"/>
              </a:spcBef>
              <a:defRPr/>
            </a:pPr>
            <a:r>
              <a:rPr lang="en-US" sz="3600" i="1" dirty="0">
                <a:solidFill>
                  <a:schemeClr val="accent1"/>
                </a:solidFill>
              </a:rPr>
              <a:t>All Students </a:t>
            </a:r>
            <a:r>
              <a:rPr kumimoji="0" lang="en-US" sz="3600" b="0" i="0" u="none" strike="noStrike" kern="1200" cap="none" spc="0" normalizeH="0" baseline="0" noProof="0" dirty="0">
                <a:ln>
                  <a:noFill/>
                </a:ln>
                <a:solidFill>
                  <a:schemeClr val="accent1"/>
                </a:solidFill>
                <a:effectLst/>
                <a:uLnTx/>
                <a:uFillTx/>
                <a:latin typeface="+mj-lt"/>
                <a:ea typeface="+mj-ea"/>
                <a:cs typeface="+mj-cs"/>
              </a:rPr>
              <a:t>STAAR Percent at </a:t>
            </a:r>
            <a:r>
              <a:rPr lang="en-US" sz="3600" b="1" i="1" dirty="0">
                <a:solidFill>
                  <a:schemeClr val="accent1"/>
                </a:solidFill>
                <a:latin typeface="+mj-lt"/>
                <a:ea typeface="+mj-ea"/>
                <a:cs typeface="+mj-cs"/>
              </a:rPr>
              <a:t>Approaches, Meets and Masters</a:t>
            </a:r>
            <a:r>
              <a:rPr lang="en-US" sz="3600" b="0" dirty="0">
                <a:solidFill>
                  <a:schemeClr val="accent1"/>
                </a:solidFill>
                <a:latin typeface="+mj-lt"/>
                <a:ea typeface="+mj-ea"/>
                <a:cs typeface="+mj-cs"/>
              </a:rPr>
              <a:t> Grade Level -  </a:t>
            </a:r>
            <a:r>
              <a:rPr lang="en-US" sz="3600" b="1" dirty="0">
                <a:solidFill>
                  <a:schemeClr val="accent1"/>
                </a:solidFill>
                <a:latin typeface="+mj-lt"/>
                <a:ea typeface="+mj-ea"/>
                <a:cs typeface="+mj-cs"/>
              </a:rPr>
              <a:t>End Of Course</a:t>
            </a:r>
            <a:endParaRPr kumimoji="0" lang="en-US" sz="3200" b="1"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133755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17638"/>
            <a:ext cx="8763000" cy="5287962"/>
          </a:xfrm>
        </p:spPr>
        <p:txBody>
          <a:bodyPr>
            <a:normAutofit fontScale="92500" lnSpcReduction="20000"/>
          </a:bodyPr>
          <a:lstStyle/>
          <a:p>
            <a:pPr marL="0" indent="0">
              <a:buNone/>
            </a:pPr>
            <a:r>
              <a:rPr lang="en-US" b="1" dirty="0">
                <a:solidFill>
                  <a:srgbClr val="0070C0"/>
                </a:solidFill>
              </a:rPr>
              <a:t>		     STAAR Participation Rate</a:t>
            </a:r>
          </a:p>
          <a:p>
            <a:pPr marL="0" indent="0">
              <a:buNone/>
            </a:pPr>
            <a:r>
              <a:rPr lang="en-US" sz="1900" b="1" dirty="0"/>
              <a:t>       	</a:t>
            </a:r>
            <a:r>
              <a:rPr lang="en-US" sz="1900" dirty="0"/>
              <a:t>All Tests - Assessment Participant - State - 99%  Region - 100%  </a:t>
            </a:r>
            <a:r>
              <a:rPr lang="en-US" sz="1900" b="1" dirty="0"/>
              <a:t>District - 100%          </a:t>
            </a:r>
            <a:r>
              <a:rPr lang="en-US" sz="1900" dirty="0"/>
              <a:t>	African American - 100% Hispanic - 100%  White - 100%  Two or More 	        	Races - 100% Special Ed - 100%  Economically Disadvantaged - 100% 	        	English Learners - 100%</a:t>
            </a:r>
          </a:p>
          <a:p>
            <a:pPr marL="0" indent="0">
              <a:buNone/>
            </a:pPr>
            <a:r>
              <a:rPr lang="en-US" b="1" dirty="0">
                <a:solidFill>
                  <a:srgbClr val="0070C0"/>
                </a:solidFill>
              </a:rPr>
              <a:t>			 Attendance Rate  </a:t>
            </a:r>
          </a:p>
          <a:p>
            <a:pPr marL="0" indent="0">
              <a:buNone/>
            </a:pPr>
            <a:r>
              <a:rPr lang="en-US" sz="2000" dirty="0"/>
              <a:t>	2018-19  State - 95.4% Region - 95.3%  </a:t>
            </a:r>
            <a:r>
              <a:rPr lang="en-US" sz="2000" b="1" dirty="0"/>
              <a:t>District -</a:t>
            </a:r>
            <a:r>
              <a:rPr lang="en-US" sz="2000" dirty="0"/>
              <a:t> </a:t>
            </a:r>
            <a:r>
              <a:rPr lang="en-US" sz="2000" b="1" dirty="0"/>
              <a:t>95.9%  </a:t>
            </a:r>
            <a:r>
              <a:rPr lang="en-US" sz="2000" dirty="0"/>
              <a:t>African American </a:t>
            </a:r>
            <a:r>
              <a:rPr lang="en-US" sz="2000" b="1" dirty="0"/>
              <a:t>- 	</a:t>
            </a:r>
            <a:r>
              <a:rPr lang="en-US" sz="2000" dirty="0"/>
              <a:t>96.7%  Hispanic - 95.6%  White - 96.0%  Special Ed - 95.1%  Economically 	Disadvantaged - 95.9% English Learners - 96.8%</a:t>
            </a:r>
            <a:endParaRPr lang="en-US" sz="2000" b="1" dirty="0"/>
          </a:p>
          <a:p>
            <a:pPr marL="0" indent="0">
              <a:buNone/>
            </a:pPr>
            <a:r>
              <a:rPr lang="en-US" b="1" dirty="0">
                <a:solidFill>
                  <a:srgbClr val="0070C0"/>
                </a:solidFill>
              </a:rPr>
              <a:t>		        Annual Dropout Rate</a:t>
            </a:r>
          </a:p>
          <a:p>
            <a:pPr marL="457200" lvl="1" indent="0">
              <a:buNone/>
            </a:pPr>
            <a:r>
              <a:rPr lang="en-US" dirty="0"/>
              <a:t>	</a:t>
            </a:r>
            <a:r>
              <a:rPr lang="en-US" b="1" dirty="0"/>
              <a:t>Grades 7-8 </a:t>
            </a:r>
            <a:r>
              <a:rPr lang="en-US" dirty="0"/>
              <a:t>- </a:t>
            </a:r>
            <a:r>
              <a:rPr lang="en-US" sz="2000" dirty="0"/>
              <a:t>2018-19  State - 0.4% Region - 0.2% </a:t>
            </a:r>
            <a:r>
              <a:rPr lang="en-US" sz="2000" b="1" dirty="0"/>
              <a:t>District - 0.0% </a:t>
            </a:r>
            <a:r>
              <a:rPr lang="en-US" sz="2000" dirty="0"/>
              <a:t>Hispanic - 	0.0% White - 0.0% Special Ed - 0.0% Economically Disadvantaged - 0.0% 	English Learners - 0.0%</a:t>
            </a:r>
          </a:p>
          <a:p>
            <a:pPr marL="457200" lvl="1" indent="0">
              <a:buNone/>
            </a:pPr>
            <a:r>
              <a:rPr lang="en-US" dirty="0"/>
              <a:t>	</a:t>
            </a:r>
            <a:r>
              <a:rPr lang="en-US" b="1" dirty="0"/>
              <a:t>Grades 9-12 </a:t>
            </a:r>
            <a:r>
              <a:rPr lang="en-US" sz="2000" dirty="0"/>
              <a:t>2018- State - 19 1.9%  Region - 1.6% </a:t>
            </a:r>
            <a:r>
              <a:rPr lang="en-US" sz="2000" b="1" dirty="0"/>
              <a:t>District - 0.6% </a:t>
            </a:r>
            <a:r>
              <a:rPr lang="en-US" sz="2000" dirty="0"/>
              <a:t>African 	American </a:t>
            </a:r>
            <a:r>
              <a:rPr lang="en-US" sz="2000" b="1" dirty="0"/>
              <a:t>- </a:t>
            </a:r>
            <a:r>
              <a:rPr lang="en-US" sz="2000" dirty="0"/>
              <a:t>0.0% Hispanic - 0.0% White - 1.9% Special Ed - 0.0% Economically 	Disadvantaged - 0.9% English Learners - 0.0%</a:t>
            </a:r>
          </a:p>
          <a:p>
            <a:pPr lvl="1"/>
            <a:endParaRPr lang="en-US" dirty="0"/>
          </a:p>
        </p:txBody>
      </p:sp>
      <p:sp>
        <p:nvSpPr>
          <p:cNvPr id="4" name="Title 1"/>
          <p:cNvSpPr>
            <a:spLocks noGrp="1"/>
          </p:cNvSpPr>
          <p:nvPr>
            <p:ph type="title"/>
          </p:nvPr>
        </p:nvSpPr>
        <p:spPr/>
        <p:txBody>
          <a:bodyPr>
            <a:normAutofit fontScale="90000"/>
          </a:bodyPr>
          <a:lstStyle/>
          <a:p>
            <a:r>
              <a:rPr lang="en-US" b="1" dirty="0"/>
              <a:t>2019-20 Texas Academic Performance Report (TAPR)</a:t>
            </a:r>
          </a:p>
        </p:txBody>
      </p:sp>
    </p:spTree>
    <p:extLst>
      <p:ext uri="{BB962C8B-B14F-4D97-AF65-F5344CB8AC3E}">
        <p14:creationId xmlns:p14="http://schemas.microsoft.com/office/powerpoint/2010/main" val="670156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17638"/>
            <a:ext cx="8763000" cy="5287962"/>
          </a:xfrm>
        </p:spPr>
        <p:txBody>
          <a:bodyPr>
            <a:normAutofit/>
          </a:bodyPr>
          <a:lstStyle/>
          <a:p>
            <a:pPr marL="0" indent="0">
              <a:buNone/>
            </a:pPr>
            <a:r>
              <a:rPr lang="en-US" b="1" dirty="0">
                <a:solidFill>
                  <a:srgbClr val="0070C0"/>
                </a:solidFill>
              </a:rPr>
              <a:t>		  STAAR Participation Rate</a:t>
            </a:r>
          </a:p>
          <a:p>
            <a:pPr marL="0" indent="0">
              <a:buNone/>
            </a:pPr>
            <a:r>
              <a:rPr lang="en-US" sz="2000" dirty="0"/>
              <a:t>        All Tests - Assessment Participant - State - 99%  Region - 100%  </a:t>
            </a:r>
            <a:r>
              <a:rPr lang="en-US" sz="2000" b="1" dirty="0"/>
              <a:t>District - 100%</a:t>
            </a:r>
            <a:r>
              <a:rPr lang="en-US" sz="2000" dirty="0"/>
              <a:t>          	</a:t>
            </a:r>
          </a:p>
          <a:p>
            <a:pPr marL="0" indent="0">
              <a:buNone/>
            </a:pPr>
            <a:r>
              <a:rPr lang="en-US" b="1" dirty="0">
                <a:solidFill>
                  <a:srgbClr val="0070C0"/>
                </a:solidFill>
              </a:rPr>
              <a:t>			Attendance Rate  </a:t>
            </a:r>
          </a:p>
          <a:p>
            <a:pPr marL="0" indent="0">
              <a:buNone/>
            </a:pPr>
            <a:r>
              <a:rPr lang="en-US" sz="2000" b="1" dirty="0">
                <a:solidFill>
                  <a:srgbClr val="0070C0"/>
                </a:solidFill>
              </a:rPr>
              <a:t>        </a:t>
            </a:r>
            <a:r>
              <a:rPr lang="en-US" sz="2000" dirty="0"/>
              <a:t>2018-19  State - 95.4% Region - 95.3%  </a:t>
            </a:r>
            <a:r>
              <a:rPr lang="en-US" sz="2000" b="1" dirty="0"/>
              <a:t>District -</a:t>
            </a:r>
            <a:r>
              <a:rPr lang="en-US" sz="2000" dirty="0"/>
              <a:t> </a:t>
            </a:r>
            <a:r>
              <a:rPr lang="en-US" sz="2000" b="1" dirty="0"/>
              <a:t>95.9%  </a:t>
            </a:r>
          </a:p>
          <a:p>
            <a:pPr marL="0" indent="0">
              <a:buNone/>
            </a:pPr>
            <a:r>
              <a:rPr lang="en-US" b="1" dirty="0">
                <a:solidFill>
                  <a:srgbClr val="0070C0"/>
                </a:solidFill>
              </a:rPr>
              <a:t>		       Annual Dropout Rate</a:t>
            </a:r>
          </a:p>
          <a:p>
            <a:pPr marL="457200" lvl="1" indent="0">
              <a:buNone/>
            </a:pPr>
            <a:r>
              <a:rPr lang="en-US" dirty="0"/>
              <a:t>Grades 7-8 - </a:t>
            </a:r>
            <a:r>
              <a:rPr lang="en-US" sz="2000" dirty="0"/>
              <a:t>2018-19  State - 0.4% Region - 0.2% </a:t>
            </a:r>
            <a:r>
              <a:rPr lang="en-US" sz="2000" b="1" dirty="0"/>
              <a:t>District - 0.0% </a:t>
            </a:r>
          </a:p>
          <a:p>
            <a:pPr marL="457200" lvl="1" indent="0">
              <a:buNone/>
            </a:pPr>
            <a:r>
              <a:rPr lang="en-US" dirty="0"/>
              <a:t>Grades 9-12 </a:t>
            </a:r>
            <a:r>
              <a:rPr lang="en-US" sz="2000" dirty="0"/>
              <a:t>2018- State - 19 1.9%  Region - 1.6% </a:t>
            </a:r>
            <a:r>
              <a:rPr lang="en-US" sz="2000" b="1" dirty="0"/>
              <a:t>District - 0.6%</a:t>
            </a:r>
            <a:endParaRPr lang="en-US" dirty="0"/>
          </a:p>
        </p:txBody>
      </p:sp>
      <p:sp>
        <p:nvSpPr>
          <p:cNvPr id="4" name="Title 1"/>
          <p:cNvSpPr>
            <a:spLocks noGrp="1"/>
          </p:cNvSpPr>
          <p:nvPr>
            <p:ph type="title"/>
          </p:nvPr>
        </p:nvSpPr>
        <p:spPr/>
        <p:txBody>
          <a:bodyPr>
            <a:normAutofit fontScale="90000"/>
          </a:bodyPr>
          <a:lstStyle/>
          <a:p>
            <a:r>
              <a:rPr lang="en-US" b="1" dirty="0"/>
              <a:t>2019-20 Texas Academic Performance Report (TAPR)</a:t>
            </a:r>
          </a:p>
        </p:txBody>
      </p:sp>
    </p:spTree>
    <p:extLst>
      <p:ext uri="{BB962C8B-B14F-4D97-AF65-F5344CB8AC3E}">
        <p14:creationId xmlns:p14="http://schemas.microsoft.com/office/powerpoint/2010/main" val="2579019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815968635"/>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3048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152400" y="2286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0070C0"/>
                </a:solidFill>
                <a:effectLst/>
                <a:uLnTx/>
                <a:uFillTx/>
                <a:latin typeface="+mj-lt"/>
                <a:ea typeface="+mj-ea"/>
                <a:cs typeface="+mj-cs"/>
              </a:rPr>
              <a:t>Attendance Rate</a:t>
            </a:r>
            <a:endParaRPr kumimoji="0" lang="en-US" sz="3200" b="0" i="0" u="none" strike="noStrike" kern="1200" cap="none" spc="0" normalizeH="0" baseline="0" noProof="0" dirty="0">
              <a:ln>
                <a:noFill/>
              </a:ln>
              <a:solidFill>
                <a:srgbClr val="0070C0"/>
              </a:solidFill>
              <a:effectLst/>
              <a:uLnTx/>
              <a:uFillTx/>
              <a:latin typeface="+mj-lt"/>
              <a:ea typeface="+mj-ea"/>
              <a:cs typeface="+mj-cs"/>
            </a:endParaRPr>
          </a:p>
        </p:txBody>
      </p:sp>
    </p:spTree>
    <p:extLst>
      <p:ext uri="{BB962C8B-B14F-4D97-AF65-F5344CB8AC3E}">
        <p14:creationId xmlns:p14="http://schemas.microsoft.com/office/powerpoint/2010/main" val="1183004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5105400"/>
          </a:xfrm>
        </p:spPr>
        <p:txBody>
          <a:bodyPr>
            <a:normAutofit/>
          </a:bodyPr>
          <a:lstStyle/>
          <a:p>
            <a:pPr marL="0" indent="0" algn="ctr">
              <a:buNone/>
            </a:pPr>
            <a:r>
              <a:rPr lang="en-US" sz="4000" b="1" dirty="0">
                <a:solidFill>
                  <a:srgbClr val="0070C0"/>
                </a:solidFill>
              </a:rPr>
              <a:t>Graduation Rates</a:t>
            </a:r>
          </a:p>
          <a:p>
            <a:pPr marL="0" indent="0">
              <a:buNone/>
            </a:pPr>
            <a:r>
              <a:rPr lang="en-US" b="1" dirty="0"/>
              <a:t>	Graduates (2018-19 Annual Graduates)</a:t>
            </a:r>
          </a:p>
          <a:p>
            <a:pPr marL="0" indent="0">
              <a:buNone/>
            </a:pPr>
            <a:r>
              <a:rPr lang="en-US" dirty="0"/>
              <a:t>	   Total MISD Graduates: 39 Students  </a:t>
            </a:r>
          </a:p>
          <a:p>
            <a:pPr marL="0" indent="0">
              <a:buNone/>
            </a:pPr>
            <a:r>
              <a:rPr lang="en-US" dirty="0"/>
              <a:t>	   MISD Graduate Percentage: 100.0% </a:t>
            </a:r>
          </a:p>
          <a:p>
            <a:pPr marL="0" indent="0">
              <a:buNone/>
            </a:pPr>
            <a:r>
              <a:rPr lang="en-US" dirty="0"/>
              <a:t>	   Total State Graduates: 355,615 </a:t>
            </a:r>
          </a:p>
          <a:p>
            <a:pPr marL="0" indent="0">
              <a:buNone/>
            </a:pPr>
            <a:r>
              <a:rPr lang="en-US" dirty="0"/>
              <a:t>	   State Graduate Percentage: 100.0%</a:t>
            </a:r>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2520350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Memphis ISD Goals &amp;</a:t>
            </a:r>
            <a:br>
              <a:rPr lang="en-US" b="1" dirty="0"/>
            </a:br>
            <a:r>
              <a:rPr lang="en-US" b="1" dirty="0"/>
              <a:t> Performance Objectives</a:t>
            </a:r>
          </a:p>
        </p:txBody>
      </p:sp>
      <p:sp>
        <p:nvSpPr>
          <p:cNvPr id="3" name="Content Placeholder 2"/>
          <p:cNvSpPr>
            <a:spLocks noGrp="1"/>
          </p:cNvSpPr>
          <p:nvPr>
            <p:ph idx="1"/>
          </p:nvPr>
        </p:nvSpPr>
        <p:spPr>
          <a:xfrm>
            <a:off x="457200" y="1417638"/>
            <a:ext cx="8229600" cy="5059362"/>
          </a:xfrm>
        </p:spPr>
        <p:txBody>
          <a:bodyPr>
            <a:normAutofit/>
          </a:bodyPr>
          <a:lstStyle/>
          <a:p>
            <a:pPr marL="0" indent="0">
              <a:buNone/>
            </a:pPr>
            <a:endParaRPr lang="en-US" sz="1100" b="1" dirty="0"/>
          </a:p>
          <a:p>
            <a:pPr marL="0" indent="0">
              <a:buNone/>
            </a:pPr>
            <a:endParaRPr lang="en-US" sz="1100" b="1" dirty="0"/>
          </a:p>
          <a:p>
            <a:pPr marL="0" indent="0">
              <a:buNone/>
            </a:pPr>
            <a:endParaRPr lang="en-US" sz="1200" b="1" dirty="0"/>
          </a:p>
          <a:p>
            <a:pPr marL="0" indent="0">
              <a:buNone/>
            </a:pPr>
            <a:r>
              <a:rPr lang="en-US" sz="1200" b="1" dirty="0"/>
              <a:t>Goal 1: DISTRICT GOAL: Memphis ISD will improve all students' performance on state and locally mandated tests to help each student meet his/her educational potential.  </a:t>
            </a:r>
          </a:p>
          <a:p>
            <a:pPr marL="0" indent="0">
              <a:buNone/>
            </a:pPr>
            <a:r>
              <a:rPr lang="en-US" sz="1200" b="1" dirty="0"/>
              <a:t>Performance Objective 1: </a:t>
            </a:r>
            <a:r>
              <a:rPr lang="en-US" sz="1200" dirty="0"/>
              <a:t>Effective implementation of curriculum will ensure that all students will make adequately yearly progress on all tests.</a:t>
            </a:r>
          </a:p>
          <a:p>
            <a:pPr marL="0" indent="0">
              <a:buNone/>
            </a:pPr>
            <a:r>
              <a:rPr lang="en-US" sz="1200" b="1" dirty="0"/>
              <a:t>Performance Objective 2: </a:t>
            </a:r>
            <a:r>
              <a:rPr lang="en-US" sz="1200" dirty="0"/>
              <a:t>Narrow the achievement gaps among student groups. (Students in the designated groups -- African              American, Hispanic, White).</a:t>
            </a:r>
          </a:p>
          <a:p>
            <a:pPr marL="0" indent="0">
              <a:buNone/>
            </a:pPr>
            <a:r>
              <a:rPr lang="en-US" sz="1200" b="1" dirty="0"/>
              <a:t>Performance Objective 3: </a:t>
            </a:r>
            <a:r>
              <a:rPr lang="en-US" sz="1200" dirty="0"/>
              <a:t>Increase the percentage of students taking Pre-AP and AP courses and to increase the percentage of students taking and passing college entrance and advanced placement exams. (Students taking SAT, ACT, and AP Exams).</a:t>
            </a:r>
          </a:p>
          <a:p>
            <a:pPr marL="0" indent="0">
              <a:buNone/>
            </a:pPr>
            <a:r>
              <a:rPr lang="en-US" sz="1200" b="1" dirty="0"/>
              <a:t>Performance Objective 4: </a:t>
            </a:r>
            <a:r>
              <a:rPr lang="en-US" sz="1200" dirty="0"/>
              <a:t>To meet academic needs in identified programs for designated student groups - Talented and Gifted Students (TAG).</a:t>
            </a:r>
          </a:p>
          <a:p>
            <a:pPr marL="0" indent="0">
              <a:buNone/>
            </a:pPr>
            <a:r>
              <a:rPr lang="en-US" sz="1200" b="1" dirty="0"/>
              <a:t>Performance Objective 5: </a:t>
            </a:r>
            <a:r>
              <a:rPr lang="en-US" sz="1200" dirty="0"/>
              <a:t>To meet the academic needs in identified programs for designated student groups. (Special Education Students).</a:t>
            </a:r>
          </a:p>
          <a:p>
            <a:pPr marL="0" indent="0">
              <a:buNone/>
            </a:pPr>
            <a:r>
              <a:rPr lang="en-US" sz="1200" b="1" dirty="0"/>
              <a:t>Performance Objective 6: </a:t>
            </a:r>
            <a:r>
              <a:rPr lang="en-US" sz="1200" dirty="0"/>
              <a:t>To meet the academic needs in identified programs for designated student groups. (Students with Dyslexia).</a:t>
            </a:r>
          </a:p>
          <a:p>
            <a:pPr marL="0" indent="0">
              <a:buNone/>
            </a:pPr>
            <a:r>
              <a:rPr lang="en-US" sz="1200" b="1" dirty="0"/>
              <a:t>Performance Objective 7: </a:t>
            </a:r>
            <a:r>
              <a:rPr lang="en-US" sz="1200" dirty="0"/>
              <a:t>To meet the academic needs in identified programs for students in the designated groups (Career and Technical Education [CTE]).</a:t>
            </a:r>
          </a:p>
          <a:p>
            <a:pPr marL="0" indent="0">
              <a:buNone/>
            </a:pPr>
            <a:r>
              <a:rPr lang="en-US" sz="1200" b="1" dirty="0"/>
              <a:t>Performance Objective 8: </a:t>
            </a:r>
            <a:r>
              <a:rPr lang="en-US" sz="1200" dirty="0"/>
              <a:t>To meet the academic needs in identified programs for designated student groups. (Students identified Limited English Proficient).</a:t>
            </a:r>
          </a:p>
          <a:p>
            <a:pPr marL="0" indent="0">
              <a:buNone/>
            </a:pPr>
            <a:r>
              <a:rPr lang="en-US" sz="1200" b="1" dirty="0"/>
              <a:t>Performance Objective 9: </a:t>
            </a:r>
            <a:r>
              <a:rPr lang="en-US" sz="1200" dirty="0"/>
              <a:t>To meet the academic needs in identified programs for designated student groups. (Students identified as Homeless under McKinney Vento/TEXSHEP Grant).</a:t>
            </a:r>
          </a:p>
          <a:p>
            <a:pPr marL="0" indent="0">
              <a:buNone/>
            </a:pPr>
            <a:r>
              <a:rPr lang="en-US" sz="1200" b="1" dirty="0"/>
              <a:t>Performance Objective 10:  </a:t>
            </a:r>
            <a:r>
              <a:rPr lang="en-US" sz="1200" dirty="0"/>
              <a:t>To meet the academic needs for migrant students.</a:t>
            </a:r>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endParaRPr lang="en-US" sz="1100" dirty="0"/>
          </a:p>
          <a:p>
            <a:endParaRPr lang="en-US" sz="1100" dirty="0"/>
          </a:p>
          <a:p>
            <a:endParaRPr lang="en-US" dirty="0"/>
          </a:p>
        </p:txBody>
      </p:sp>
    </p:spTree>
    <p:extLst>
      <p:ext uri="{BB962C8B-B14F-4D97-AF65-F5344CB8AC3E}">
        <p14:creationId xmlns:p14="http://schemas.microsoft.com/office/powerpoint/2010/main" val="34192779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a:bodyPr>
          <a:lstStyle/>
          <a:p>
            <a:pPr marL="0" indent="0" algn="ctr">
              <a:buNone/>
            </a:pPr>
            <a:r>
              <a:rPr lang="en-US" sz="4000" b="1" dirty="0">
                <a:solidFill>
                  <a:srgbClr val="0070C0"/>
                </a:solidFill>
              </a:rPr>
              <a:t>Graduation Rates</a:t>
            </a:r>
          </a:p>
          <a:p>
            <a:pPr marL="0" indent="0" algn="ctr">
              <a:buNone/>
            </a:pPr>
            <a:endParaRPr lang="en-US" b="1" dirty="0"/>
          </a:p>
          <a:p>
            <a:pPr marL="0" indent="0">
              <a:buNone/>
            </a:pPr>
            <a:r>
              <a:rPr lang="en-US" sz="2000" b="1" dirty="0"/>
              <a:t>Recommended High School Plan RHSP/Distinguished Academic Program DAP Graduates (Annual Rate):</a:t>
            </a:r>
          </a:p>
          <a:p>
            <a:pPr marL="0" indent="0">
              <a:buNone/>
            </a:pPr>
            <a:r>
              <a:rPr lang="en-US" sz="2000" b="1" dirty="0"/>
              <a:t>		Class of 2019</a:t>
            </a:r>
          </a:p>
          <a:p>
            <a:pPr marL="0" indent="0">
              <a:buNone/>
            </a:pPr>
            <a:r>
              <a:rPr lang="en-US" sz="2000" dirty="0"/>
              <a:t>		State: 32.7%  Region 16: 15.4%  District: 0%</a:t>
            </a:r>
          </a:p>
          <a:p>
            <a:pPr marL="0" indent="0">
              <a:buNone/>
            </a:pPr>
            <a:endParaRPr lang="en-US" sz="2000" b="1" dirty="0">
              <a:solidFill>
                <a:srgbClr val="0070C0"/>
              </a:solidFill>
            </a:endParaRPr>
          </a:p>
          <a:p>
            <a:pPr marL="0" indent="0">
              <a:buNone/>
            </a:pPr>
            <a:r>
              <a:rPr lang="en-US" sz="2000" b="1" dirty="0"/>
              <a:t>Foundation High School Program with an endorsement FHSP-E Graduates (Annual Rate) </a:t>
            </a:r>
          </a:p>
          <a:p>
            <a:pPr marL="0" indent="0">
              <a:buNone/>
            </a:pPr>
            <a:r>
              <a:rPr lang="en-US" sz="2000" b="1" dirty="0"/>
              <a:t>		Class of 2019</a:t>
            </a:r>
          </a:p>
          <a:p>
            <a:pPr marL="0" indent="0">
              <a:buNone/>
            </a:pPr>
            <a:r>
              <a:rPr lang="en-US" sz="2000" dirty="0"/>
              <a:t>		State: 4.4%  Region 16: 4.3%  District: 10.3%</a:t>
            </a:r>
          </a:p>
          <a:p>
            <a:pPr marL="0" indent="0">
              <a:buNone/>
            </a:pPr>
            <a:endParaRPr lang="en-US" sz="1100" dirty="0"/>
          </a:p>
          <a:p>
            <a:pPr marL="0" indent="0">
              <a:buNone/>
            </a:pPr>
            <a:endParaRPr lang="en-US" sz="1200" dirty="0"/>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255495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a:bodyPr>
          <a:lstStyle/>
          <a:p>
            <a:pPr marL="0" indent="0" algn="ctr">
              <a:buNone/>
            </a:pPr>
            <a:r>
              <a:rPr lang="en-US" sz="4000" b="1" dirty="0">
                <a:solidFill>
                  <a:srgbClr val="0070C0"/>
                </a:solidFill>
              </a:rPr>
              <a:t>Graduation Rates</a:t>
            </a:r>
            <a:endParaRPr lang="en-US" b="1" dirty="0"/>
          </a:p>
          <a:p>
            <a:pPr marL="0" indent="0">
              <a:buNone/>
            </a:pPr>
            <a:endParaRPr lang="en-US" sz="1100" dirty="0"/>
          </a:p>
          <a:p>
            <a:pPr marL="0" indent="0">
              <a:buNone/>
            </a:pPr>
            <a:r>
              <a:rPr lang="en-US" sz="2000" b="1" dirty="0"/>
              <a:t>Foundation High School Program FHSP at the distinguished level of achievement DLA </a:t>
            </a:r>
          </a:p>
          <a:p>
            <a:pPr marL="0" indent="0">
              <a:buNone/>
            </a:pPr>
            <a:r>
              <a:rPr lang="en-US" sz="2000" b="1" dirty="0"/>
              <a:t>		FHSP-DLA Graduates (Annual Rate) </a:t>
            </a:r>
          </a:p>
          <a:p>
            <a:pPr marL="0" indent="0">
              <a:buNone/>
            </a:pPr>
            <a:r>
              <a:rPr lang="en-US" sz="2000" b="1" dirty="0"/>
              <a:t>		Class of 2019</a:t>
            </a:r>
          </a:p>
          <a:p>
            <a:pPr marL="0" indent="0">
              <a:buNone/>
            </a:pPr>
            <a:r>
              <a:rPr lang="en-US" sz="2000" dirty="0"/>
              <a:t>		State: 82.1%  Region 16: 76.3%  District: 74.4%</a:t>
            </a:r>
          </a:p>
          <a:p>
            <a:pPr marL="0" indent="0">
              <a:buNone/>
            </a:pPr>
            <a:endParaRPr lang="en-US" sz="2000" dirty="0"/>
          </a:p>
          <a:p>
            <a:pPr marL="0" indent="0">
              <a:buNone/>
            </a:pPr>
            <a:r>
              <a:rPr lang="en-US" sz="2000" b="1" dirty="0"/>
              <a:t>Recommended High School Plan RHSP/Distinguished Academic Program DAP/Foundation High School Program with an endorsement  FHSP-E/Foundation High School Program FHSP at the distinguished level of achievement FHSP-DLA Graduates (Annual Rate)</a:t>
            </a:r>
          </a:p>
          <a:p>
            <a:pPr marL="0" indent="0">
              <a:buNone/>
            </a:pPr>
            <a:r>
              <a:rPr lang="en-US" sz="2000" b="1" dirty="0"/>
              <a:t>		Class of 2019</a:t>
            </a:r>
          </a:p>
          <a:p>
            <a:pPr marL="0" indent="0">
              <a:buNone/>
            </a:pPr>
            <a:r>
              <a:rPr lang="en-US" sz="2000" dirty="0"/>
              <a:t>		State: 85.9%  Region 16: 80.4%  District: 84.6%</a:t>
            </a:r>
          </a:p>
          <a:p>
            <a:pPr marL="0" indent="0">
              <a:buNone/>
            </a:pPr>
            <a:endParaRPr lang="en-US" sz="2000" dirty="0"/>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10441605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a:bodyPr>
          <a:lstStyle/>
          <a:p>
            <a:pPr marL="0" indent="0" algn="ctr">
              <a:buNone/>
            </a:pPr>
            <a:r>
              <a:rPr lang="en-US" sz="4000" b="1" dirty="0">
                <a:solidFill>
                  <a:srgbClr val="0070C0"/>
                </a:solidFill>
              </a:rPr>
              <a:t>Graduation Rates</a:t>
            </a:r>
          </a:p>
          <a:p>
            <a:pPr marL="0" indent="0" algn="ctr">
              <a:buNone/>
            </a:pPr>
            <a:endParaRPr lang="en-US" b="1" dirty="0"/>
          </a:p>
          <a:p>
            <a:pPr marL="0" indent="0">
              <a:buNone/>
            </a:pPr>
            <a:r>
              <a:rPr lang="en-US" sz="2000" b="1" dirty="0"/>
              <a:t>Career and Technical Education CTE Coherent Sequence (Annual Graduates) </a:t>
            </a:r>
          </a:p>
          <a:p>
            <a:pPr marL="0" indent="0">
              <a:buNone/>
            </a:pPr>
            <a:r>
              <a:rPr lang="en-US" sz="2000" b="1" dirty="0"/>
              <a:t>	        Class of 2019</a:t>
            </a:r>
          </a:p>
          <a:p>
            <a:pPr marL="0" indent="0">
              <a:buNone/>
            </a:pPr>
            <a:r>
              <a:rPr lang="en-US" sz="2000" dirty="0"/>
              <a:t>	        State: 59.0%  Region 16: 58.9%  District: 71.8%</a:t>
            </a:r>
          </a:p>
          <a:p>
            <a:pPr marL="0" indent="0">
              <a:buNone/>
            </a:pPr>
            <a:endParaRPr lang="en-US" sz="2000" dirty="0"/>
          </a:p>
          <a:p>
            <a:pPr marL="0" indent="0">
              <a:buNone/>
            </a:pPr>
            <a:r>
              <a:rPr lang="en-US" sz="2000" b="1" dirty="0"/>
              <a:t>	        Dual Course Credits (Annual Graduates) Any Subject</a:t>
            </a:r>
          </a:p>
          <a:p>
            <a:pPr marL="0" indent="0">
              <a:buNone/>
            </a:pPr>
            <a:r>
              <a:rPr lang="en-US" sz="2000" b="1" dirty="0"/>
              <a:t>	        Class of 2019</a:t>
            </a:r>
          </a:p>
          <a:p>
            <a:pPr marL="0" indent="0">
              <a:buNone/>
            </a:pPr>
            <a:r>
              <a:rPr lang="en-US" sz="2000" dirty="0"/>
              <a:t>	         State23.1%  Region 16: 39.0%  District: 53.8%</a:t>
            </a:r>
          </a:p>
          <a:p>
            <a:pPr marL="0" indent="0">
              <a:buNone/>
            </a:pPr>
            <a:endParaRPr lang="en-US" sz="2000" dirty="0"/>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512769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5105400"/>
          </a:xfrm>
        </p:spPr>
        <p:txBody>
          <a:bodyPr>
            <a:normAutofit/>
          </a:bodyPr>
          <a:lstStyle/>
          <a:p>
            <a:pPr marL="0" indent="0" algn="ctr">
              <a:buNone/>
            </a:pPr>
            <a:r>
              <a:rPr lang="en-US" sz="4000" b="1" dirty="0">
                <a:solidFill>
                  <a:srgbClr val="0070C0"/>
                </a:solidFill>
              </a:rPr>
              <a:t>Graduation Rates</a:t>
            </a:r>
          </a:p>
          <a:p>
            <a:pPr marL="0" indent="0">
              <a:buNone/>
            </a:pPr>
            <a:r>
              <a:rPr lang="en-US" sz="4000" b="1" dirty="0">
                <a:solidFill>
                  <a:srgbClr val="0070C0"/>
                </a:solidFill>
              </a:rPr>
              <a:t>	  </a:t>
            </a:r>
            <a:r>
              <a:rPr lang="en-US" b="1" dirty="0"/>
              <a:t>Graduates (2018-19 Annual Graduates)</a:t>
            </a:r>
          </a:p>
          <a:p>
            <a:pPr marL="0" indent="0" algn="just">
              <a:buNone/>
            </a:pPr>
            <a:r>
              <a:rPr lang="en-US" dirty="0"/>
              <a:t>	      Total MISD Graduates: 39 Students  </a:t>
            </a:r>
          </a:p>
          <a:p>
            <a:pPr marL="0" indent="0" algn="just">
              <a:buNone/>
            </a:pPr>
            <a:r>
              <a:rPr lang="en-US" dirty="0"/>
              <a:t>	      MISD Graduate Percentage: 100.0% </a:t>
            </a:r>
          </a:p>
          <a:p>
            <a:pPr marL="0" indent="0" algn="just">
              <a:buNone/>
            </a:pPr>
            <a:r>
              <a:rPr lang="en-US" dirty="0"/>
              <a:t>                Total State Graduates: 355,615 </a:t>
            </a:r>
          </a:p>
          <a:p>
            <a:pPr marL="0" indent="0" algn="just">
              <a:buNone/>
            </a:pPr>
            <a:r>
              <a:rPr lang="en-US" dirty="0"/>
              <a:t>                State Graduate Percentage: 100.0%</a:t>
            </a:r>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3956714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5105400"/>
          </a:xfrm>
        </p:spPr>
        <p:txBody>
          <a:bodyPr>
            <a:normAutofit/>
          </a:bodyPr>
          <a:lstStyle/>
          <a:p>
            <a:pPr marL="0" indent="0" algn="ctr">
              <a:buNone/>
            </a:pPr>
            <a:r>
              <a:rPr lang="en-US" sz="4000" b="1" dirty="0">
                <a:solidFill>
                  <a:srgbClr val="0070C0"/>
                </a:solidFill>
              </a:rPr>
              <a:t>Course Completion</a:t>
            </a:r>
          </a:p>
          <a:p>
            <a:pPr marL="0" indent="0">
              <a:buNone/>
            </a:pPr>
            <a:r>
              <a:rPr lang="en-US" sz="2000" b="1" dirty="0"/>
              <a:t> 	     </a:t>
            </a:r>
            <a:r>
              <a:rPr lang="en-US" sz="2800" b="1" dirty="0"/>
              <a:t>Advanced Dual-Credit Course Completion </a:t>
            </a:r>
          </a:p>
          <a:p>
            <a:pPr marL="0" indent="0">
              <a:buNone/>
            </a:pPr>
            <a:r>
              <a:rPr lang="en-US" sz="2800" b="1" dirty="0"/>
              <a:t>	    (Grades 9-12) </a:t>
            </a:r>
          </a:p>
          <a:p>
            <a:pPr marL="0" indent="0">
              <a:buNone/>
            </a:pPr>
            <a:r>
              <a:rPr lang="en-US" sz="2800" dirty="0"/>
              <a:t>	     Any Subject</a:t>
            </a:r>
          </a:p>
          <a:p>
            <a:pPr marL="0" indent="0">
              <a:buNone/>
            </a:pPr>
            <a:r>
              <a:rPr lang="en-US" sz="2800" dirty="0"/>
              <a:t>	     2018-2019  State: 44.6%  Region 16: 39.4%  	  	     District: 24.1%</a:t>
            </a:r>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2032799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5105400"/>
          </a:xfrm>
        </p:spPr>
        <p:txBody>
          <a:bodyPr>
            <a:normAutofit/>
          </a:bodyPr>
          <a:lstStyle/>
          <a:p>
            <a:pPr marL="0" indent="0" algn="ctr">
              <a:buNone/>
            </a:pPr>
            <a:r>
              <a:rPr lang="en-US" sz="4000" b="1" dirty="0">
                <a:solidFill>
                  <a:srgbClr val="0070C0"/>
                </a:solidFill>
              </a:rPr>
              <a:t>College Entrance</a:t>
            </a:r>
          </a:p>
          <a:p>
            <a:pPr marL="0" indent="0">
              <a:buNone/>
            </a:pPr>
            <a:r>
              <a:rPr lang="en-US" sz="2000" b="1" dirty="0"/>
              <a:t>	                          SAT/ACT Results (Annual Graduates)</a:t>
            </a:r>
          </a:p>
          <a:p>
            <a:pPr marL="0" indent="0">
              <a:buNone/>
            </a:pPr>
            <a:r>
              <a:rPr lang="en-US" sz="2000" b="1" dirty="0"/>
              <a:t>	       Tested</a:t>
            </a:r>
          </a:p>
          <a:p>
            <a:pPr marL="0" indent="0">
              <a:buNone/>
            </a:pPr>
            <a:r>
              <a:rPr lang="en-US" sz="2000" dirty="0"/>
              <a:t>	       2018-2019  State: 75.0%  Region 16: 78.9%  District: 64.1%</a:t>
            </a:r>
          </a:p>
          <a:p>
            <a:pPr marL="0" indent="0">
              <a:buNone/>
            </a:pPr>
            <a:endParaRPr lang="en-US" sz="2000" dirty="0"/>
          </a:p>
          <a:p>
            <a:pPr marL="0" indent="0">
              <a:buNone/>
            </a:pPr>
            <a:r>
              <a:rPr lang="en-US" sz="2000" b="1" dirty="0"/>
              <a:t>	       At/Above Criterion for All</a:t>
            </a:r>
          </a:p>
          <a:p>
            <a:pPr marL="0" indent="0">
              <a:buNone/>
            </a:pPr>
            <a:r>
              <a:rPr lang="en-US" sz="2000" b="1" dirty="0"/>
              <a:t>	       Examinees</a:t>
            </a:r>
          </a:p>
          <a:p>
            <a:pPr marL="0" indent="0">
              <a:buNone/>
            </a:pPr>
            <a:r>
              <a:rPr lang="en-US" sz="2000" dirty="0"/>
              <a:t>	       2018-2019  State: 36.1%  Region 16: 25.6%  District: 0.0%</a:t>
            </a:r>
          </a:p>
        </p:txBody>
      </p:sp>
      <p:sp>
        <p:nvSpPr>
          <p:cNvPr id="4" name="Title 1"/>
          <p:cNvSpPr>
            <a:spLocks noGrp="1"/>
          </p:cNvSpPr>
          <p:nvPr>
            <p:ph type="title"/>
          </p:nvPr>
        </p:nvSpPr>
        <p:spPr/>
        <p:txBody>
          <a:bodyPr>
            <a:normAutofit/>
          </a:bodyPr>
          <a:lstStyle/>
          <a:p>
            <a:r>
              <a:rPr lang="en-US" b="1" dirty="0"/>
              <a:t>Accountability</a:t>
            </a:r>
          </a:p>
        </p:txBody>
      </p:sp>
    </p:spTree>
    <p:extLst>
      <p:ext uri="{BB962C8B-B14F-4D97-AF65-F5344CB8AC3E}">
        <p14:creationId xmlns:p14="http://schemas.microsoft.com/office/powerpoint/2010/main" val="989202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lstStyle/>
          <a:p>
            <a:pPr marL="457200" lvl="1" indent="0" algn="ctr">
              <a:buNone/>
            </a:pPr>
            <a:r>
              <a:rPr lang="en-US" b="1" dirty="0">
                <a:solidFill>
                  <a:srgbClr val="0070C0"/>
                </a:solidFill>
              </a:rPr>
              <a:t>Student Information </a:t>
            </a:r>
          </a:p>
          <a:p>
            <a:pPr marL="457200" lvl="1" indent="0">
              <a:buNone/>
            </a:pPr>
            <a:r>
              <a:rPr lang="en-US" sz="2000" b="1" dirty="0"/>
              <a:t>	2018-2019 Students Enrollment: 488 </a:t>
            </a:r>
          </a:p>
          <a:p>
            <a:pPr marL="457200" lvl="1" indent="0">
              <a:buNone/>
            </a:pPr>
            <a:r>
              <a:rPr lang="en-US" b="1" dirty="0"/>
              <a:t>	Student Populations: </a:t>
            </a:r>
          </a:p>
          <a:p>
            <a:pPr marL="457200" lvl="1" indent="0">
              <a:buNone/>
            </a:pPr>
            <a:r>
              <a:rPr lang="en-US" sz="1800" dirty="0"/>
              <a:t>	Economically Disadvantaged: 		365     	78.5%</a:t>
            </a:r>
          </a:p>
          <a:p>
            <a:pPr marL="457200" lvl="1" indent="0">
              <a:buNone/>
            </a:pPr>
            <a:r>
              <a:rPr lang="en-US" sz="1800" dirty="0"/>
              <a:t>	Non-Educationally Disadvantaged: 		100     	21.5%</a:t>
            </a:r>
          </a:p>
          <a:p>
            <a:pPr marL="457200" lvl="1" indent="0">
              <a:buNone/>
            </a:pPr>
            <a:r>
              <a:rPr lang="en-US" sz="1800" dirty="0"/>
              <a:t>	Section 504 Students: 		  	   62       	13.3%</a:t>
            </a:r>
          </a:p>
          <a:p>
            <a:pPr marL="457200" lvl="1" indent="0">
              <a:buNone/>
            </a:pPr>
            <a:r>
              <a:rPr lang="en-US" sz="1800" dirty="0"/>
              <a:t>	English Learners (EL): 		 	   64       	13.8%</a:t>
            </a:r>
          </a:p>
          <a:p>
            <a:pPr marL="457200" lvl="1" indent="0">
              <a:buNone/>
            </a:pPr>
            <a:r>
              <a:rPr lang="en-US" sz="1800" dirty="0"/>
              <a:t>	Foster Care: 			     	     3        	  0.6%</a:t>
            </a:r>
          </a:p>
          <a:p>
            <a:pPr marL="457200" lvl="1" indent="0">
              <a:buNone/>
            </a:pPr>
            <a:r>
              <a:rPr lang="en-US" sz="1800" dirty="0"/>
              <a:t>	Homeless: 			    	     4         	  0.9%</a:t>
            </a:r>
          </a:p>
          <a:p>
            <a:pPr marL="457200" lvl="1" indent="0">
              <a:buNone/>
            </a:pPr>
            <a:r>
              <a:rPr lang="en-US" sz="1800" dirty="0"/>
              <a:t>	Migrant: 				   	     9          	  1.9%</a:t>
            </a:r>
          </a:p>
          <a:p>
            <a:pPr marL="457200" lvl="1" indent="0">
              <a:buNone/>
            </a:pPr>
            <a:r>
              <a:rPr lang="en-US" sz="1800" dirty="0"/>
              <a:t>	Title I: 					 465         100.0%</a:t>
            </a:r>
          </a:p>
          <a:p>
            <a:pPr marL="457200" lvl="1" indent="0">
              <a:buNone/>
            </a:pPr>
            <a:r>
              <a:rPr lang="en-US" sz="1800" dirty="0"/>
              <a:t>	Military Connected:  			     1              0.2%</a:t>
            </a:r>
          </a:p>
          <a:p>
            <a:pPr marL="457200" lvl="1" indent="0">
              <a:buNone/>
            </a:pPr>
            <a:r>
              <a:rPr lang="en-US" sz="1800" dirty="0"/>
              <a:t>	At-Risk:  					 261            56.1%</a:t>
            </a:r>
          </a:p>
          <a:p>
            <a:pPr marL="914400" lvl="2" indent="0">
              <a:buNone/>
            </a:pPr>
            <a:endParaRPr lang="en-US" dirty="0"/>
          </a:p>
          <a:p>
            <a:pPr lvl="2"/>
            <a:endParaRPr lang="en-US" dirty="0"/>
          </a:p>
          <a:p>
            <a:pPr marL="914400" lvl="2" indent="0">
              <a:buNone/>
            </a:pPr>
            <a:endParaRPr lang="en-US" dirty="0"/>
          </a:p>
        </p:txBody>
      </p:sp>
      <p:sp>
        <p:nvSpPr>
          <p:cNvPr id="4" name="Title 1"/>
          <p:cNvSpPr>
            <a:spLocks noGrp="1"/>
          </p:cNvSpPr>
          <p:nvPr>
            <p:ph type="title"/>
          </p:nvPr>
        </p:nvSpPr>
        <p:spPr/>
        <p:txBody>
          <a:bodyPr/>
          <a:lstStyle/>
          <a:p>
            <a:r>
              <a:rPr lang="en-US" b="1" dirty="0"/>
              <a:t>Student Profile 2018-2019</a:t>
            </a:r>
          </a:p>
        </p:txBody>
      </p:sp>
    </p:spTree>
    <p:extLst>
      <p:ext uri="{BB962C8B-B14F-4D97-AF65-F5344CB8AC3E}">
        <p14:creationId xmlns:p14="http://schemas.microsoft.com/office/powerpoint/2010/main" val="23977567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lstStyle/>
          <a:p>
            <a:pPr marL="457200" lvl="1" indent="0" algn="ctr">
              <a:buNone/>
            </a:pPr>
            <a:r>
              <a:rPr lang="en-US" b="1" dirty="0">
                <a:solidFill>
                  <a:srgbClr val="0070C0"/>
                </a:solidFill>
              </a:rPr>
              <a:t>Student Information </a:t>
            </a:r>
          </a:p>
          <a:p>
            <a:pPr marL="914400" lvl="2" indent="0">
              <a:buNone/>
            </a:pPr>
            <a:r>
              <a:rPr lang="en-US" b="1" dirty="0"/>
              <a:t>      Students by Instructional Program:</a:t>
            </a:r>
          </a:p>
          <a:p>
            <a:pPr marL="914400" lvl="2" indent="0">
              <a:buNone/>
            </a:pPr>
            <a:r>
              <a:rPr lang="en-US" sz="2000" dirty="0"/>
              <a:t>       Bilingual/ESL Education 62 or 13.3%</a:t>
            </a:r>
          </a:p>
          <a:p>
            <a:pPr marL="914400" lvl="2" indent="0">
              <a:buNone/>
            </a:pPr>
            <a:r>
              <a:rPr lang="en-US" sz="2000" dirty="0"/>
              <a:t>       Career &amp; Technical Education 143 or 30.8%</a:t>
            </a:r>
          </a:p>
          <a:p>
            <a:pPr marL="914400" lvl="2" indent="0">
              <a:buNone/>
            </a:pPr>
            <a:r>
              <a:rPr lang="en-US" sz="2000" dirty="0"/>
              <a:t>       Career &amp; Technical Education (9-12 grades only) 97 or 66.9%</a:t>
            </a:r>
          </a:p>
          <a:p>
            <a:pPr marL="914400" lvl="2" indent="0">
              <a:buNone/>
            </a:pPr>
            <a:r>
              <a:rPr lang="en-US" sz="2000" dirty="0"/>
              <a:t>       Gifted &amp; Talented Education 35 or 7.5%</a:t>
            </a:r>
          </a:p>
          <a:p>
            <a:pPr marL="914400" lvl="2" indent="0">
              <a:buNone/>
            </a:pPr>
            <a:r>
              <a:rPr lang="en-US" sz="2000" dirty="0"/>
              <a:t>       Special Education 86 or 18.5%</a:t>
            </a:r>
          </a:p>
        </p:txBody>
      </p:sp>
      <p:sp>
        <p:nvSpPr>
          <p:cNvPr id="4" name="Title 1"/>
          <p:cNvSpPr>
            <a:spLocks noGrp="1"/>
          </p:cNvSpPr>
          <p:nvPr>
            <p:ph type="title"/>
          </p:nvPr>
        </p:nvSpPr>
        <p:spPr/>
        <p:txBody>
          <a:bodyPr/>
          <a:lstStyle/>
          <a:p>
            <a:r>
              <a:rPr lang="en-US" b="1" dirty="0"/>
              <a:t>Student Profile 2018-2019</a:t>
            </a:r>
          </a:p>
        </p:txBody>
      </p:sp>
    </p:spTree>
    <p:extLst>
      <p:ext uri="{BB962C8B-B14F-4D97-AF65-F5344CB8AC3E}">
        <p14:creationId xmlns:p14="http://schemas.microsoft.com/office/powerpoint/2010/main" val="12830000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lstStyle/>
          <a:p>
            <a:pPr marL="457200" lvl="1" indent="0" algn="ctr">
              <a:buNone/>
            </a:pPr>
            <a:r>
              <a:rPr lang="en-US" b="1" dirty="0">
                <a:solidFill>
                  <a:srgbClr val="0070C0"/>
                </a:solidFill>
              </a:rPr>
              <a:t>Student Information </a:t>
            </a:r>
          </a:p>
          <a:p>
            <a:pPr marL="914400" lvl="2" indent="0" algn="just">
              <a:buNone/>
            </a:pPr>
            <a:r>
              <a:rPr lang="en-US" b="1" dirty="0"/>
              <a:t>	</a:t>
            </a:r>
            <a:r>
              <a:rPr lang="en-US" sz="1800" b="1" dirty="0"/>
              <a:t>Students by Grade:</a:t>
            </a:r>
          </a:p>
          <a:p>
            <a:pPr marL="914400" lvl="2" indent="0" algn="just">
              <a:buNone/>
            </a:pPr>
            <a:r>
              <a:rPr lang="en-US" sz="1200" dirty="0"/>
              <a:t>	Total Students 465 or 100.0% 	 Number of Students per Teacher 10.4</a:t>
            </a:r>
          </a:p>
          <a:p>
            <a:pPr marL="914400" lvl="2" indent="0" algn="just">
              <a:buNone/>
            </a:pPr>
            <a:r>
              <a:rPr lang="en-US" sz="1200" dirty="0"/>
              <a:t>	Students by Grade:</a:t>
            </a:r>
          </a:p>
          <a:p>
            <a:pPr marL="914400" lvl="2" indent="0" algn="just">
              <a:buNone/>
            </a:pPr>
            <a:r>
              <a:rPr lang="en-US" sz="1200" dirty="0"/>
              <a:t>	Early Childhood Education 		10 	2.2% </a:t>
            </a:r>
          </a:p>
          <a:p>
            <a:pPr marL="914400" lvl="2" indent="0" algn="just">
              <a:buNone/>
            </a:pPr>
            <a:r>
              <a:rPr lang="en-US" sz="1200" dirty="0"/>
              <a:t>	Pre-Kindergarten 		43  	9.2% </a:t>
            </a:r>
          </a:p>
          <a:p>
            <a:pPr marL="914400" lvl="2" indent="0" algn="just">
              <a:buNone/>
            </a:pPr>
            <a:r>
              <a:rPr lang="en-US" sz="1200" dirty="0"/>
              <a:t>	Kindergarten 			32 	6.9% </a:t>
            </a:r>
          </a:p>
          <a:p>
            <a:pPr marL="914400" lvl="2" indent="0" algn="just">
              <a:buNone/>
            </a:pPr>
            <a:r>
              <a:rPr lang="en-US" sz="1200" dirty="0"/>
              <a:t>	Grade 1 			21 	4.5% </a:t>
            </a:r>
          </a:p>
          <a:p>
            <a:pPr marL="914400" lvl="2" indent="0" algn="just">
              <a:buNone/>
            </a:pPr>
            <a:r>
              <a:rPr lang="en-US" sz="1200" dirty="0"/>
              <a:t>	Grade 2 			31 	6.7% </a:t>
            </a:r>
          </a:p>
          <a:p>
            <a:pPr marL="914400" lvl="2" indent="0" algn="just">
              <a:buNone/>
            </a:pPr>
            <a:r>
              <a:rPr lang="en-US" sz="1200" dirty="0"/>
              <a:t>	Grade 3 			32 	6.9% </a:t>
            </a:r>
          </a:p>
          <a:p>
            <a:pPr marL="914400" lvl="2" indent="0" algn="just">
              <a:buNone/>
            </a:pPr>
            <a:r>
              <a:rPr lang="en-US" sz="1200" dirty="0"/>
              <a:t>	Grade 4 			23 	4.9% </a:t>
            </a:r>
          </a:p>
          <a:p>
            <a:pPr marL="914400" lvl="2" indent="0" algn="just">
              <a:buNone/>
            </a:pPr>
            <a:r>
              <a:rPr lang="en-US" sz="1200" dirty="0"/>
              <a:t>	Grade 5 			32 	6.9% </a:t>
            </a:r>
          </a:p>
          <a:p>
            <a:pPr marL="914400" lvl="2" indent="0" algn="just">
              <a:buNone/>
            </a:pPr>
            <a:r>
              <a:rPr lang="en-US" sz="1200" dirty="0"/>
              <a:t>	Grade 6 			35 	7.5% </a:t>
            </a:r>
          </a:p>
          <a:p>
            <a:pPr marL="914400" lvl="2" indent="0" algn="just">
              <a:buNone/>
            </a:pPr>
            <a:r>
              <a:rPr lang="en-US" sz="1200" dirty="0"/>
              <a:t>	Grade 7 			30 	6.5% </a:t>
            </a:r>
          </a:p>
          <a:p>
            <a:pPr marL="914400" lvl="2" indent="0" algn="just">
              <a:buNone/>
            </a:pPr>
            <a:r>
              <a:rPr lang="en-US" sz="1200" dirty="0"/>
              <a:t>	Grade 8 			31 	6.7% </a:t>
            </a:r>
          </a:p>
          <a:p>
            <a:pPr marL="914400" lvl="2" indent="0" algn="just">
              <a:buNone/>
            </a:pPr>
            <a:r>
              <a:rPr lang="en-US" sz="1200" dirty="0"/>
              <a:t>	Grade 9 			43 	9.2% </a:t>
            </a:r>
          </a:p>
          <a:p>
            <a:pPr marL="914400" lvl="2" indent="0" algn="just">
              <a:buNone/>
            </a:pPr>
            <a:r>
              <a:rPr lang="en-US" sz="1200" dirty="0"/>
              <a:t>	Grade 10 			30 	6.5% </a:t>
            </a:r>
          </a:p>
          <a:p>
            <a:pPr marL="914400" lvl="2" indent="0" algn="just">
              <a:buNone/>
            </a:pPr>
            <a:r>
              <a:rPr lang="en-US" sz="1200" dirty="0"/>
              <a:t>	Grade 11 			34 	7.3% </a:t>
            </a:r>
          </a:p>
          <a:p>
            <a:pPr marL="914400" lvl="2" indent="0" algn="just">
              <a:buNone/>
            </a:pPr>
            <a:r>
              <a:rPr lang="en-US" sz="1200" dirty="0"/>
              <a:t>	Grade 12 			38 	 8.2% </a:t>
            </a:r>
          </a:p>
          <a:p>
            <a:pPr marL="914400" lvl="2" indent="0">
              <a:buNone/>
            </a:pPr>
            <a:endParaRPr lang="en-US" sz="1200" dirty="0"/>
          </a:p>
        </p:txBody>
      </p:sp>
      <p:sp>
        <p:nvSpPr>
          <p:cNvPr id="4" name="Title 1"/>
          <p:cNvSpPr>
            <a:spLocks noGrp="1"/>
          </p:cNvSpPr>
          <p:nvPr>
            <p:ph type="title"/>
          </p:nvPr>
        </p:nvSpPr>
        <p:spPr/>
        <p:txBody>
          <a:bodyPr/>
          <a:lstStyle/>
          <a:p>
            <a:r>
              <a:rPr lang="en-US" b="1" dirty="0"/>
              <a:t>Student Profile 2018-2019</a:t>
            </a:r>
          </a:p>
        </p:txBody>
      </p:sp>
    </p:spTree>
    <p:extLst>
      <p:ext uri="{BB962C8B-B14F-4D97-AF65-F5344CB8AC3E}">
        <p14:creationId xmlns:p14="http://schemas.microsoft.com/office/powerpoint/2010/main" val="21151345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457200" lvl="1" indent="0" algn="ctr">
              <a:buNone/>
            </a:pPr>
            <a:r>
              <a:rPr lang="en-US" b="1" dirty="0">
                <a:solidFill>
                  <a:srgbClr val="0070C0"/>
                </a:solidFill>
              </a:rPr>
              <a:t>Student Information </a:t>
            </a:r>
          </a:p>
          <a:p>
            <a:pPr marL="914400" lvl="2" indent="0" algn="just">
              <a:buNone/>
            </a:pPr>
            <a:r>
              <a:rPr lang="en-US" b="1" dirty="0"/>
              <a:t>	Students by Ethnic Distribution:</a:t>
            </a:r>
          </a:p>
          <a:p>
            <a:pPr marL="0" indent="0">
              <a:buNone/>
            </a:pPr>
            <a:r>
              <a:rPr lang="en-US" sz="1700" dirty="0"/>
              <a:t>		Ethnic Distribution:</a:t>
            </a:r>
          </a:p>
          <a:p>
            <a:pPr marL="0" indent="0">
              <a:buNone/>
            </a:pPr>
            <a:r>
              <a:rPr lang="en-US" sz="1700" dirty="0"/>
              <a:t>		African American 		39 		8.4% </a:t>
            </a:r>
          </a:p>
          <a:p>
            <a:pPr marL="0" indent="0">
              <a:buNone/>
            </a:pPr>
            <a:r>
              <a:rPr lang="en-US" sz="1700" dirty="0"/>
              <a:t>		Hispanic 			271 		58.3% </a:t>
            </a:r>
          </a:p>
          <a:p>
            <a:pPr marL="0" indent="0">
              <a:buNone/>
            </a:pPr>
            <a:r>
              <a:rPr lang="en-US" sz="1700" dirty="0"/>
              <a:t>		White 			146 		31.4% </a:t>
            </a:r>
          </a:p>
          <a:p>
            <a:pPr marL="0" indent="0">
              <a:buNone/>
            </a:pPr>
            <a:r>
              <a:rPr lang="en-US" sz="1700" dirty="0"/>
              <a:t>		American Indian 		1 		0.2% </a:t>
            </a:r>
          </a:p>
          <a:p>
            <a:pPr marL="0" indent="0">
              <a:buNone/>
            </a:pPr>
            <a:r>
              <a:rPr lang="en-US" sz="1700" dirty="0"/>
              <a:t>		Asian 			1 		0.2% </a:t>
            </a:r>
          </a:p>
          <a:p>
            <a:pPr marL="0" indent="0">
              <a:buNone/>
            </a:pPr>
            <a:r>
              <a:rPr lang="en-US" sz="1700" dirty="0"/>
              <a:t>		Pacific Islander 		0 		0.0% </a:t>
            </a:r>
          </a:p>
          <a:p>
            <a:pPr marL="0" indent="0">
              <a:buNone/>
            </a:pPr>
            <a:r>
              <a:rPr lang="en-US" sz="1700" dirty="0"/>
              <a:t>		Two or More Races 		7 		1.5%</a:t>
            </a:r>
          </a:p>
          <a:p>
            <a:pPr marL="914400" lvl="2" indent="0" algn="just">
              <a:buNone/>
            </a:pPr>
            <a:endParaRPr lang="en-US" b="1" dirty="0"/>
          </a:p>
          <a:p>
            <a:pPr marL="914400" lvl="2" indent="0">
              <a:buNone/>
            </a:pPr>
            <a:endParaRPr lang="en-US" sz="1200" dirty="0"/>
          </a:p>
        </p:txBody>
      </p:sp>
      <p:sp>
        <p:nvSpPr>
          <p:cNvPr id="4" name="Title 1"/>
          <p:cNvSpPr>
            <a:spLocks noGrp="1"/>
          </p:cNvSpPr>
          <p:nvPr>
            <p:ph type="title"/>
          </p:nvPr>
        </p:nvSpPr>
        <p:spPr/>
        <p:txBody>
          <a:bodyPr/>
          <a:lstStyle/>
          <a:p>
            <a:r>
              <a:rPr lang="en-US" b="1" dirty="0"/>
              <a:t>Student Profile 2018-2019</a:t>
            </a:r>
          </a:p>
        </p:txBody>
      </p:sp>
    </p:spTree>
    <p:extLst>
      <p:ext uri="{BB962C8B-B14F-4D97-AF65-F5344CB8AC3E}">
        <p14:creationId xmlns:p14="http://schemas.microsoft.com/office/powerpoint/2010/main" val="1368066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Memphis ISD Goals &amp; </a:t>
            </a:r>
            <a:br>
              <a:rPr lang="en-US" b="1" dirty="0"/>
            </a:br>
            <a:r>
              <a:rPr lang="en-US" b="1" dirty="0"/>
              <a:t>Performance Objectives</a:t>
            </a:r>
          </a:p>
        </p:txBody>
      </p:sp>
      <p:sp>
        <p:nvSpPr>
          <p:cNvPr id="3" name="Content Placeholder 2"/>
          <p:cNvSpPr>
            <a:spLocks noGrp="1"/>
          </p:cNvSpPr>
          <p:nvPr>
            <p:ph idx="1"/>
          </p:nvPr>
        </p:nvSpPr>
        <p:spPr>
          <a:xfrm>
            <a:off x="457200" y="1417638"/>
            <a:ext cx="8229600" cy="4525963"/>
          </a:xfrm>
        </p:spPr>
        <p:txBody>
          <a:bodyPr>
            <a:normAutofit/>
          </a:bodyPr>
          <a:lstStyle/>
          <a:p>
            <a:pPr marL="0" indent="0">
              <a:buNone/>
            </a:pPr>
            <a:endParaRPr lang="en-US" sz="1100" b="1" dirty="0"/>
          </a:p>
          <a:p>
            <a:pPr marL="0" indent="0">
              <a:buNone/>
            </a:pPr>
            <a:endParaRPr lang="en-US" sz="1200" b="1" dirty="0"/>
          </a:p>
          <a:p>
            <a:pPr marL="0" indent="0">
              <a:buNone/>
            </a:pPr>
            <a:r>
              <a:rPr lang="en-US" sz="1200" b="1" dirty="0"/>
              <a:t>Goal 2: DISTRICT GOAL: Memphis ISD will increase student attendance and completion rate.</a:t>
            </a:r>
          </a:p>
          <a:p>
            <a:pPr marL="0" indent="0">
              <a:buNone/>
            </a:pPr>
            <a:r>
              <a:rPr lang="en-US" sz="1200" b="1" dirty="0"/>
              <a:t>Performance Objective 1: </a:t>
            </a:r>
            <a:r>
              <a:rPr lang="en-US" sz="1200" dirty="0"/>
              <a:t>Increase attendance to 97% and maintain a dropout rate of less than 1%.</a:t>
            </a:r>
          </a:p>
          <a:p>
            <a:pPr marL="0" indent="0">
              <a:buNone/>
            </a:pPr>
            <a:r>
              <a:rPr lang="en-US" sz="1200" b="1" dirty="0"/>
              <a:t>Performance Objective 2: </a:t>
            </a:r>
            <a:r>
              <a:rPr lang="en-US" sz="1200" dirty="0"/>
              <a:t>To increase the percent of graduates completing requirements of the SBOE's Recommended High School Program (RHSP) or Distinguished Achievement Program (DAP) (Graduating Students)</a:t>
            </a:r>
          </a:p>
          <a:p>
            <a:pPr marL="0" indent="0">
              <a:buNone/>
            </a:pPr>
            <a:r>
              <a:rPr lang="en-US" sz="1200" b="1" dirty="0"/>
              <a:t>Goal 3: DISTRICT GOAL: Memphis ISD will maintain a safe and drug free environment.</a:t>
            </a:r>
          </a:p>
          <a:p>
            <a:pPr marL="0" indent="0">
              <a:buNone/>
            </a:pPr>
            <a:r>
              <a:rPr lang="en-US" sz="1200" b="1" dirty="0"/>
              <a:t>Performance Objective 1: </a:t>
            </a:r>
            <a:r>
              <a:rPr lang="en-US" sz="1200" dirty="0"/>
              <a:t>Memphis ISD will educate students and staff about a safe and drug free environment in staff meetings, assembly programs, and/or classroom activities.</a:t>
            </a:r>
          </a:p>
          <a:p>
            <a:pPr marL="0" indent="0">
              <a:buNone/>
            </a:pPr>
            <a:r>
              <a:rPr lang="en-US" sz="1200" b="1" dirty="0"/>
              <a:t>Goal 4: DISTRICT GOAL: Memphis ISD will foster positive community, parent, teacher and student communication and relationships to involve parents as partners to promote student learning.</a:t>
            </a:r>
          </a:p>
          <a:p>
            <a:pPr marL="0" indent="0">
              <a:buNone/>
            </a:pPr>
            <a:r>
              <a:rPr lang="en-US" sz="1200" b="1" dirty="0"/>
              <a:t>Performance Objective 1: </a:t>
            </a:r>
            <a:r>
              <a:rPr lang="en-US" sz="1200" dirty="0"/>
              <a:t>Increase parental involvement by 5%.</a:t>
            </a:r>
          </a:p>
          <a:p>
            <a:pPr marL="0" indent="0">
              <a:buNone/>
            </a:pPr>
            <a:r>
              <a:rPr lang="en-US" sz="1200" b="1" dirty="0"/>
              <a:t>Performance Objective 2: </a:t>
            </a:r>
            <a:r>
              <a:rPr lang="en-US" sz="1200" dirty="0"/>
              <a:t>Involve local businesses, community groups, organizations, and institutions of higher learning to promote student achievement.</a:t>
            </a:r>
          </a:p>
          <a:p>
            <a:pPr marL="0" indent="0">
              <a:buNone/>
            </a:pPr>
            <a:r>
              <a:rPr lang="en-US" sz="1200" b="1" dirty="0"/>
              <a:t>Goal 5: DISTRICT GOAL: Memphis ISD will recruit and maintain a highly qualified staff.</a:t>
            </a:r>
          </a:p>
          <a:p>
            <a:pPr marL="0" indent="0">
              <a:buNone/>
            </a:pPr>
            <a:r>
              <a:rPr lang="en-US" sz="1200" b="1" dirty="0"/>
              <a:t>Performance Objective 1: </a:t>
            </a:r>
            <a:r>
              <a:rPr lang="en-US" sz="1200" dirty="0"/>
              <a:t>100% of MISD staff will be provided training to ensure student success.</a:t>
            </a:r>
          </a:p>
          <a:p>
            <a:pPr marL="0" indent="0">
              <a:buNone/>
            </a:pPr>
            <a:r>
              <a:rPr lang="en-US" sz="1200" b="1" dirty="0"/>
              <a:t>Performance Objective 2: </a:t>
            </a:r>
            <a:r>
              <a:rPr lang="en-US" sz="1200" dirty="0"/>
              <a:t>MISD will recruit and retain 100% Highly Qualified teachers.</a:t>
            </a:r>
          </a:p>
          <a:p>
            <a:pPr marL="0" indent="0">
              <a:buNone/>
            </a:pPr>
            <a:r>
              <a:rPr lang="en-US" sz="1200" b="1" dirty="0"/>
              <a:t>Goal 6: DISTRICT GOAL: Memphis ISD will implement technology to increase the effectiveness of student learning, instructional management and staff development.</a:t>
            </a:r>
          </a:p>
          <a:p>
            <a:pPr marL="0" indent="0">
              <a:buNone/>
            </a:pPr>
            <a:r>
              <a:rPr lang="en-US" sz="1200" b="1" dirty="0"/>
              <a:t>Performance Objective 1: </a:t>
            </a:r>
            <a:r>
              <a:rPr lang="en-US" sz="1200" dirty="0"/>
              <a:t>100% of staff and students will be provided access to technology.</a:t>
            </a:r>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dirty="0"/>
          </a:p>
        </p:txBody>
      </p:sp>
    </p:spTree>
    <p:extLst>
      <p:ext uri="{BB962C8B-B14F-4D97-AF65-F5344CB8AC3E}">
        <p14:creationId xmlns:p14="http://schemas.microsoft.com/office/powerpoint/2010/main" val="24174299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457200" lvl="1" indent="0" algn="ctr">
              <a:buNone/>
            </a:pPr>
            <a:r>
              <a:rPr lang="en-US" b="1" dirty="0">
                <a:solidFill>
                  <a:srgbClr val="0070C0"/>
                </a:solidFill>
              </a:rPr>
              <a:t>Staff Information </a:t>
            </a:r>
          </a:p>
          <a:p>
            <a:pPr marL="914400" lvl="2" indent="0" algn="just">
              <a:buNone/>
            </a:pPr>
            <a:r>
              <a:rPr lang="en-US" sz="1800" b="1" dirty="0"/>
              <a:t>Total Staff:  109</a:t>
            </a:r>
          </a:p>
          <a:p>
            <a:pPr marL="0" indent="0">
              <a:buNone/>
            </a:pPr>
            <a:r>
              <a:rPr lang="en-US" sz="1800" dirty="0"/>
              <a:t>	</a:t>
            </a:r>
            <a:r>
              <a:rPr lang="en-US" sz="1800" b="1" dirty="0"/>
              <a:t>Total Minority Staff: 			</a:t>
            </a:r>
            <a:r>
              <a:rPr lang="en-US" sz="1800" dirty="0"/>
              <a:t>38.3  	35.0%</a:t>
            </a:r>
            <a:endParaRPr lang="en-US" sz="1800" b="1" dirty="0"/>
          </a:p>
          <a:p>
            <a:pPr marL="914400" lvl="2" indent="0" algn="just">
              <a:buNone/>
            </a:pPr>
            <a:r>
              <a:rPr lang="en-US" sz="1800" b="1" dirty="0"/>
              <a:t>Males 					  </a:t>
            </a:r>
            <a:r>
              <a:rPr lang="en-US" sz="1800" dirty="0"/>
              <a:t>9.7     	21.6%</a:t>
            </a:r>
          </a:p>
          <a:p>
            <a:pPr marL="914400" lvl="2" indent="0" algn="just">
              <a:buNone/>
            </a:pPr>
            <a:r>
              <a:rPr lang="en-US" sz="1800" b="1" dirty="0"/>
              <a:t>Females</a:t>
            </a:r>
            <a:r>
              <a:rPr lang="en-US" sz="1800" dirty="0"/>
              <a:t> 					 35.1   	78.4%</a:t>
            </a:r>
          </a:p>
          <a:p>
            <a:pPr marL="914400" lvl="2" indent="0" algn="just">
              <a:buNone/>
            </a:pPr>
            <a:endParaRPr lang="en-US" sz="1800" dirty="0"/>
          </a:p>
          <a:p>
            <a:pPr marL="914400" lvl="2" indent="0" algn="just">
              <a:buNone/>
            </a:pPr>
            <a:r>
              <a:rPr lang="en-US" sz="1800" dirty="0"/>
              <a:t>Professional Staff: 				54.8 	50.2% </a:t>
            </a:r>
          </a:p>
          <a:p>
            <a:pPr marL="914400" lvl="2" indent="0" algn="just">
              <a:buNone/>
            </a:pPr>
            <a:r>
              <a:rPr lang="en-US" sz="1800" dirty="0"/>
              <a:t>Teachers: 				44.8 	41.0%</a:t>
            </a:r>
          </a:p>
          <a:p>
            <a:pPr marL="914400" lvl="2" indent="0" algn="just">
              <a:buNone/>
            </a:pPr>
            <a:r>
              <a:rPr lang="en-US" sz="1800" dirty="0"/>
              <a:t>Professional Support: 			  4.0 	  3.6%</a:t>
            </a:r>
          </a:p>
          <a:p>
            <a:pPr marL="914400" lvl="2" indent="0" algn="just">
              <a:buNone/>
            </a:pPr>
            <a:r>
              <a:rPr lang="en-US" sz="1800" dirty="0"/>
              <a:t>Campus Administration (School Leadership): 	  4.1 	  3.8% </a:t>
            </a:r>
          </a:p>
          <a:p>
            <a:pPr marL="914400" lvl="2" indent="0" algn="just">
              <a:buNone/>
            </a:pPr>
            <a:r>
              <a:rPr lang="en-US" sz="1800" dirty="0"/>
              <a:t>Central Administration: 			  2.0 	  1.8%</a:t>
            </a:r>
          </a:p>
          <a:p>
            <a:pPr marL="0" indent="0">
              <a:buNone/>
            </a:pPr>
            <a:r>
              <a:rPr lang="en-US" sz="1800" b="1" dirty="0"/>
              <a:t>	Support Staff </a:t>
            </a:r>
          </a:p>
          <a:p>
            <a:pPr marL="0" indent="0">
              <a:buNone/>
            </a:pPr>
            <a:r>
              <a:rPr lang="en-US" sz="1800" dirty="0"/>
              <a:t>	Educational Aides: 				28.3 	25.9% </a:t>
            </a:r>
          </a:p>
          <a:p>
            <a:pPr marL="0" indent="0">
              <a:buNone/>
            </a:pPr>
            <a:r>
              <a:rPr lang="en-US" sz="1800" dirty="0"/>
              <a:t>	Auxiliary Staff: 				26.1 	23.9%</a:t>
            </a:r>
          </a:p>
          <a:p>
            <a:pPr marL="914400" lvl="2" indent="0" algn="just">
              <a:buNone/>
            </a:pPr>
            <a:endParaRPr lang="en-US" b="1" dirty="0"/>
          </a:p>
          <a:p>
            <a:pPr marL="914400" lvl="2" indent="0">
              <a:buNone/>
            </a:pPr>
            <a:endParaRPr lang="en-US" sz="1200" dirty="0"/>
          </a:p>
        </p:txBody>
      </p:sp>
      <p:sp>
        <p:nvSpPr>
          <p:cNvPr id="4" name="Title 1"/>
          <p:cNvSpPr>
            <a:spLocks noGrp="1"/>
          </p:cNvSpPr>
          <p:nvPr>
            <p:ph type="title"/>
          </p:nvPr>
        </p:nvSpPr>
        <p:spPr/>
        <p:txBody>
          <a:bodyPr/>
          <a:lstStyle/>
          <a:p>
            <a:r>
              <a:rPr lang="en-US" b="1" dirty="0"/>
              <a:t>Staff Profile 2018-2019</a:t>
            </a:r>
          </a:p>
        </p:txBody>
      </p:sp>
    </p:spTree>
    <p:extLst>
      <p:ext uri="{BB962C8B-B14F-4D97-AF65-F5344CB8AC3E}">
        <p14:creationId xmlns:p14="http://schemas.microsoft.com/office/powerpoint/2010/main" val="39180094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848166159"/>
              </p:ext>
            </p:extLst>
          </p:nvPr>
        </p:nvGraphicFramePr>
        <p:xfrm>
          <a:off x="0" y="1066800"/>
          <a:ext cx="9144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dirty="0">
                <a:solidFill>
                  <a:schemeClr val="accent1"/>
                </a:solidFill>
                <a:latin typeface="+mj-lt"/>
                <a:ea typeface="+mj-ea"/>
                <a:cs typeface="+mj-cs"/>
              </a:rPr>
              <a:t>Professional Staff</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37955532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457200" lvl="1" indent="0" algn="ctr">
              <a:buNone/>
            </a:pPr>
            <a:r>
              <a:rPr lang="en-US" b="1" dirty="0">
                <a:solidFill>
                  <a:srgbClr val="0070C0"/>
                </a:solidFill>
              </a:rPr>
              <a:t> Staff Information </a:t>
            </a:r>
          </a:p>
          <a:p>
            <a:pPr marL="0" indent="0">
              <a:buNone/>
            </a:pPr>
            <a:r>
              <a:rPr lang="en-US" sz="2000" dirty="0"/>
              <a:t>	</a:t>
            </a:r>
          </a:p>
          <a:p>
            <a:pPr marL="0" indent="0">
              <a:buNone/>
            </a:pPr>
            <a:r>
              <a:rPr lang="en-US" sz="2000" b="1" dirty="0"/>
              <a:t>	</a:t>
            </a:r>
            <a:r>
              <a:rPr lang="en-US" sz="2400" b="1" dirty="0"/>
              <a:t>Teachers by Ethnicity:</a:t>
            </a:r>
          </a:p>
          <a:p>
            <a:pPr marL="0" indent="0">
              <a:buNone/>
            </a:pPr>
            <a:r>
              <a:rPr lang="en-US" sz="2000" dirty="0"/>
              <a:t>	African American 	1.9 		4.3% </a:t>
            </a:r>
          </a:p>
          <a:p>
            <a:pPr marL="0" indent="0">
              <a:buNone/>
            </a:pPr>
            <a:r>
              <a:rPr lang="en-US" sz="2000" dirty="0"/>
              <a:t>	Hispanic 		8.7 		19.4% </a:t>
            </a:r>
          </a:p>
          <a:p>
            <a:pPr marL="0" indent="0">
              <a:buNone/>
            </a:pPr>
            <a:r>
              <a:rPr lang="en-US" sz="2000" dirty="0"/>
              <a:t>	White 			33.1 		74.1% </a:t>
            </a:r>
          </a:p>
          <a:p>
            <a:pPr marL="0" indent="0">
              <a:buNone/>
            </a:pPr>
            <a:r>
              <a:rPr lang="en-US" sz="2000" dirty="0"/>
              <a:t>	American Indian 		0.0 		0.0% </a:t>
            </a:r>
          </a:p>
          <a:p>
            <a:pPr marL="0" indent="0">
              <a:buNone/>
            </a:pPr>
            <a:r>
              <a:rPr lang="en-US" sz="2000" dirty="0"/>
              <a:t>	Asian 			0.0 		0.0% </a:t>
            </a:r>
          </a:p>
          <a:p>
            <a:pPr marL="0" indent="0">
              <a:buNone/>
            </a:pPr>
            <a:r>
              <a:rPr lang="en-US" sz="2000" dirty="0"/>
              <a:t>	Pacific Islander 		0.0 		0.0% </a:t>
            </a:r>
          </a:p>
          <a:p>
            <a:pPr marL="0" indent="0">
              <a:buNone/>
            </a:pPr>
            <a:r>
              <a:rPr lang="en-US" sz="2000" dirty="0"/>
              <a:t>	Two or More Races 	1.0 		2.2%</a:t>
            </a:r>
          </a:p>
          <a:p>
            <a:pPr marL="0" indent="0">
              <a:buNone/>
            </a:pPr>
            <a:endParaRPr lang="en-US" sz="1200" dirty="0"/>
          </a:p>
        </p:txBody>
      </p:sp>
      <p:sp>
        <p:nvSpPr>
          <p:cNvPr id="4" name="Title 1"/>
          <p:cNvSpPr>
            <a:spLocks noGrp="1"/>
          </p:cNvSpPr>
          <p:nvPr>
            <p:ph type="title"/>
          </p:nvPr>
        </p:nvSpPr>
        <p:spPr/>
        <p:txBody>
          <a:bodyPr/>
          <a:lstStyle/>
          <a:p>
            <a:r>
              <a:rPr lang="en-US" b="1" dirty="0"/>
              <a:t>Staff Profile 2018-2019</a:t>
            </a:r>
          </a:p>
        </p:txBody>
      </p:sp>
    </p:spTree>
    <p:extLst>
      <p:ext uri="{BB962C8B-B14F-4D97-AF65-F5344CB8AC3E}">
        <p14:creationId xmlns:p14="http://schemas.microsoft.com/office/powerpoint/2010/main" val="21123635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539563285"/>
              </p:ext>
            </p:extLst>
          </p:nvPr>
        </p:nvGraphicFramePr>
        <p:xfrm>
          <a:off x="0" y="1066800"/>
          <a:ext cx="9144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accent1"/>
                </a:solidFill>
                <a:effectLst/>
                <a:uLnTx/>
                <a:uFillTx/>
                <a:latin typeface="+mj-lt"/>
                <a:ea typeface="+mj-ea"/>
                <a:cs typeface="+mj-cs"/>
              </a:rPr>
              <a:t>Ethnic Distribution of Teachers</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42447865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457200" lvl="1" indent="0" algn="ctr">
              <a:buNone/>
            </a:pPr>
            <a:r>
              <a:rPr lang="en-US" b="1" dirty="0">
                <a:solidFill>
                  <a:srgbClr val="0070C0"/>
                </a:solidFill>
              </a:rPr>
              <a:t> Staff Information </a:t>
            </a:r>
          </a:p>
          <a:p>
            <a:pPr marL="0" indent="0">
              <a:buNone/>
            </a:pPr>
            <a:r>
              <a:rPr lang="en-US" sz="2000" dirty="0"/>
              <a:t>	</a:t>
            </a:r>
          </a:p>
          <a:p>
            <a:pPr marL="0" indent="0">
              <a:buNone/>
            </a:pPr>
            <a:r>
              <a:rPr lang="en-US" sz="2000" b="1" dirty="0"/>
              <a:t>	</a:t>
            </a:r>
            <a:r>
              <a:rPr lang="en-US" sz="2000" dirty="0"/>
              <a:t>	</a:t>
            </a:r>
            <a:r>
              <a:rPr lang="en-US" sz="2400" b="1" dirty="0"/>
              <a:t>Teachers by Highest Degree Held:</a:t>
            </a:r>
          </a:p>
          <a:p>
            <a:pPr marL="0" indent="0">
              <a:buNone/>
            </a:pPr>
            <a:r>
              <a:rPr lang="en-US" sz="2000" dirty="0"/>
              <a:t>	No Degree 		1.0 		2.2% </a:t>
            </a:r>
          </a:p>
          <a:p>
            <a:pPr marL="0" indent="0">
              <a:buNone/>
            </a:pPr>
            <a:r>
              <a:rPr lang="en-US" sz="2000" dirty="0"/>
              <a:t>	Bachelors 		34.0 		76.0%</a:t>
            </a:r>
          </a:p>
          <a:p>
            <a:pPr marL="0" indent="0">
              <a:buNone/>
            </a:pPr>
            <a:r>
              <a:rPr lang="en-US" sz="2000" dirty="0"/>
              <a:t>	Masters 			9.8 		21.8%</a:t>
            </a:r>
          </a:p>
          <a:p>
            <a:pPr marL="0" indent="0">
              <a:buNone/>
            </a:pPr>
            <a:r>
              <a:rPr lang="en-US" sz="2000" dirty="0"/>
              <a:t>	Doctorate 		0.0 		0.0%</a:t>
            </a:r>
          </a:p>
          <a:p>
            <a:pPr marL="0" indent="0">
              <a:buNone/>
            </a:pPr>
            <a:endParaRPr lang="en-US" sz="1200" dirty="0"/>
          </a:p>
        </p:txBody>
      </p:sp>
      <p:sp>
        <p:nvSpPr>
          <p:cNvPr id="4" name="Title 1"/>
          <p:cNvSpPr>
            <a:spLocks noGrp="1"/>
          </p:cNvSpPr>
          <p:nvPr>
            <p:ph type="title"/>
          </p:nvPr>
        </p:nvSpPr>
        <p:spPr/>
        <p:txBody>
          <a:bodyPr/>
          <a:lstStyle/>
          <a:p>
            <a:r>
              <a:rPr lang="en-US" b="1" dirty="0"/>
              <a:t>Staff Profile 2018-2019</a:t>
            </a:r>
          </a:p>
        </p:txBody>
      </p:sp>
    </p:spTree>
    <p:extLst>
      <p:ext uri="{BB962C8B-B14F-4D97-AF65-F5344CB8AC3E}">
        <p14:creationId xmlns:p14="http://schemas.microsoft.com/office/powerpoint/2010/main" val="34090845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457200" lvl="1" indent="0" algn="ctr">
              <a:buNone/>
            </a:pPr>
            <a:r>
              <a:rPr lang="en-US" b="1" dirty="0">
                <a:solidFill>
                  <a:srgbClr val="0070C0"/>
                </a:solidFill>
              </a:rPr>
              <a:t> Staff Information </a:t>
            </a:r>
          </a:p>
          <a:p>
            <a:pPr marL="0" indent="0">
              <a:buNone/>
            </a:pPr>
            <a:r>
              <a:rPr lang="en-US" sz="2000" dirty="0"/>
              <a:t>	</a:t>
            </a:r>
          </a:p>
          <a:p>
            <a:pPr marL="0" indent="0">
              <a:buNone/>
            </a:pPr>
            <a:r>
              <a:rPr lang="en-US" sz="2000" b="1" dirty="0"/>
              <a:t>	</a:t>
            </a:r>
            <a:r>
              <a:rPr lang="en-US" sz="2000" dirty="0"/>
              <a:t>	</a:t>
            </a:r>
            <a:r>
              <a:rPr lang="en-US" sz="2400" b="1" dirty="0"/>
              <a:t>Teachers by Years of Experience:</a:t>
            </a:r>
          </a:p>
          <a:p>
            <a:pPr marL="0" indent="0">
              <a:buNone/>
            </a:pPr>
            <a:r>
              <a:rPr lang="en-US" sz="2000" dirty="0"/>
              <a:t>	</a:t>
            </a:r>
          </a:p>
          <a:p>
            <a:pPr marL="0" indent="0">
              <a:buNone/>
            </a:pPr>
            <a:r>
              <a:rPr lang="en-US" sz="2000" dirty="0"/>
              <a:t>	Beginning Teachers 		0.0 		0.0%</a:t>
            </a:r>
          </a:p>
          <a:p>
            <a:pPr marL="0" indent="0">
              <a:buNone/>
            </a:pPr>
            <a:r>
              <a:rPr lang="en-US" sz="2000" dirty="0"/>
              <a:t>	1-5 Years Experience 		12.7 		28.3%</a:t>
            </a:r>
          </a:p>
          <a:p>
            <a:pPr marL="0" indent="0">
              <a:buNone/>
            </a:pPr>
            <a:r>
              <a:rPr lang="en-US" sz="2000" dirty="0"/>
              <a:t>	6-10 Years Experience 		2.9 		6.6%</a:t>
            </a:r>
          </a:p>
          <a:p>
            <a:pPr marL="0" indent="0">
              <a:buNone/>
            </a:pPr>
            <a:r>
              <a:rPr lang="en-US" sz="2000" dirty="0"/>
              <a:t>	11-20 Years Experience 		12.6 		28.2%</a:t>
            </a:r>
          </a:p>
          <a:p>
            <a:pPr marL="0" indent="0">
              <a:buNone/>
            </a:pPr>
            <a:r>
              <a:rPr lang="en-US" sz="2000" dirty="0"/>
              <a:t>	Over 20 Years Experience 		16.5 		37.0%</a:t>
            </a:r>
          </a:p>
          <a:p>
            <a:pPr marL="0" indent="0">
              <a:buNone/>
            </a:pPr>
            <a:r>
              <a:rPr lang="en-US" sz="2400" b="1" dirty="0"/>
              <a:t>		</a:t>
            </a:r>
            <a:endParaRPr lang="en-US" sz="2000" dirty="0"/>
          </a:p>
          <a:p>
            <a:pPr marL="0" indent="0">
              <a:buNone/>
            </a:pPr>
            <a:r>
              <a:rPr lang="en-US" sz="2000" dirty="0"/>
              <a:t>	</a:t>
            </a:r>
            <a:r>
              <a:rPr lang="en-US" sz="2000" b="1" dirty="0"/>
              <a:t>Average Years Experience of Teachers with District: </a:t>
            </a:r>
            <a:r>
              <a:rPr lang="en-US" sz="2000" dirty="0"/>
              <a:t>11.9</a:t>
            </a:r>
            <a:endParaRPr lang="en-US" sz="1200" dirty="0"/>
          </a:p>
        </p:txBody>
      </p:sp>
      <p:sp>
        <p:nvSpPr>
          <p:cNvPr id="4" name="Title 1"/>
          <p:cNvSpPr>
            <a:spLocks noGrp="1"/>
          </p:cNvSpPr>
          <p:nvPr>
            <p:ph type="title"/>
          </p:nvPr>
        </p:nvSpPr>
        <p:spPr/>
        <p:txBody>
          <a:bodyPr/>
          <a:lstStyle/>
          <a:p>
            <a:r>
              <a:rPr lang="en-US" b="1" dirty="0"/>
              <a:t>Staff Profile 2018-2019</a:t>
            </a:r>
          </a:p>
        </p:txBody>
      </p:sp>
    </p:spTree>
    <p:extLst>
      <p:ext uri="{BB962C8B-B14F-4D97-AF65-F5344CB8AC3E}">
        <p14:creationId xmlns:p14="http://schemas.microsoft.com/office/powerpoint/2010/main" val="27096159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4199028946"/>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68502"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9236"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noProof="0" dirty="0">
                <a:solidFill>
                  <a:schemeClr val="accent1"/>
                </a:solidFill>
                <a:latin typeface="+mj-lt"/>
                <a:ea typeface="+mj-ea"/>
                <a:cs typeface="+mj-cs"/>
              </a:rPr>
              <a:t>College, Career, Military Ready Annual Graduates</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8495907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343545581"/>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68502"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9236"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noProof="0" dirty="0">
                <a:solidFill>
                  <a:schemeClr val="accent1"/>
                </a:solidFill>
                <a:latin typeface="+mj-lt"/>
                <a:ea typeface="+mj-ea"/>
                <a:cs typeface="+mj-cs"/>
              </a:rPr>
              <a:t>College Ready Graduates</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23564870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4294329935"/>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68502"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9236"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noProof="0" dirty="0">
                <a:solidFill>
                  <a:schemeClr val="accent1"/>
                </a:solidFill>
                <a:latin typeface="+mj-lt"/>
                <a:ea typeface="+mj-ea"/>
                <a:cs typeface="+mj-cs"/>
              </a:rPr>
              <a:t>TSI Criteria Graduates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dirty="0">
                <a:ln>
                  <a:noFill/>
                </a:ln>
                <a:solidFill>
                  <a:schemeClr val="accent1"/>
                </a:solidFill>
                <a:effectLst/>
                <a:uLnTx/>
                <a:uFillTx/>
                <a:latin typeface="+mj-lt"/>
                <a:ea typeface="+mj-ea"/>
                <a:cs typeface="+mj-cs"/>
              </a:rPr>
              <a:t>2018-19</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7573351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959884093"/>
              </p:ext>
            </p:extLst>
          </p:nvPr>
        </p:nvGraphicFramePr>
        <p:xfrm>
          <a:off x="0" y="13970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68502"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4" name="Rectangle 2"/>
          <p:cNvSpPr txBox="1">
            <a:spLocks noChangeArrowheads="1"/>
          </p:cNvSpPr>
          <p:nvPr/>
        </p:nvSpPr>
        <p:spPr>
          <a:xfrm>
            <a:off x="9236"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
        <p:nvSpPr>
          <p:cNvPr id="7"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noProof="0" dirty="0">
                <a:solidFill>
                  <a:schemeClr val="accent1"/>
                </a:solidFill>
                <a:latin typeface="+mj-lt"/>
                <a:ea typeface="+mj-ea"/>
                <a:cs typeface="+mj-cs"/>
              </a:rPr>
              <a:t>Completion of 9+ Hours of Dual Credit – Any Subject or 3 Hours of ELA or Math</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572349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Memphis High School Goals &amp; Performance Objectives</a:t>
            </a:r>
          </a:p>
        </p:txBody>
      </p:sp>
      <p:sp>
        <p:nvSpPr>
          <p:cNvPr id="3" name="Content Placeholder 2"/>
          <p:cNvSpPr>
            <a:spLocks noGrp="1"/>
          </p:cNvSpPr>
          <p:nvPr>
            <p:ph idx="1"/>
          </p:nvPr>
        </p:nvSpPr>
        <p:spPr/>
        <p:txBody>
          <a:bodyPr>
            <a:normAutofit lnSpcReduction="10000"/>
          </a:bodyPr>
          <a:lstStyle/>
          <a:p>
            <a:pPr marL="0" indent="0">
              <a:buNone/>
            </a:pPr>
            <a:r>
              <a:rPr lang="en-US" sz="1100" b="1" dirty="0"/>
              <a:t>Goal 1: CAMPUS GOAL: Improve all students' performance on state and locally mandated tests to help each student meet his/her educational potential.</a:t>
            </a:r>
          </a:p>
          <a:p>
            <a:pPr marL="0" indent="0">
              <a:buNone/>
            </a:pPr>
            <a:r>
              <a:rPr lang="en-US" sz="1100" b="1" dirty="0"/>
              <a:t>Performance Objective 1: </a:t>
            </a:r>
            <a:r>
              <a:rPr lang="en-US" sz="1100" dirty="0"/>
              <a:t>Memphis High School will increase passing rates to 90% and Meets Standard to 50% and Masters to 35%.</a:t>
            </a:r>
          </a:p>
          <a:p>
            <a:pPr marL="0" indent="0">
              <a:buNone/>
            </a:pPr>
            <a:r>
              <a:rPr lang="en-US" sz="1100" b="1" dirty="0"/>
              <a:t>Performance Objective 2: </a:t>
            </a:r>
            <a:r>
              <a:rPr lang="en-US" sz="1100" dirty="0"/>
              <a:t>Memphis High School will provide a comprehensive instructional program and differentiated instruction to improve student performance on TSAP by 5% for all students including At-Risk, Homeless, ESL, Special Education, GT, and Migrant.</a:t>
            </a:r>
          </a:p>
          <a:p>
            <a:pPr marL="0" indent="0">
              <a:buNone/>
            </a:pPr>
            <a:r>
              <a:rPr lang="en-US" sz="1100" b="1" dirty="0"/>
              <a:t>Performance Objective 3: </a:t>
            </a:r>
            <a:r>
              <a:rPr lang="en-US" sz="1100" dirty="0"/>
              <a:t>Memphis High School will maximize achievement for all students identified as Migrant, so that such students receive full and appropriate opportunities to meet the same challenging state academic content and student academic achievement standards that all children are expected to meet.</a:t>
            </a:r>
          </a:p>
          <a:p>
            <a:pPr marL="0" indent="0">
              <a:buNone/>
            </a:pPr>
            <a:r>
              <a:rPr lang="en-US" sz="1100" b="1" dirty="0"/>
              <a:t>Goal 2: CAMPUS GOAL: Memphis High School will increase student attendance and completion rate.</a:t>
            </a:r>
          </a:p>
          <a:p>
            <a:pPr marL="0" indent="0">
              <a:buNone/>
            </a:pPr>
            <a:r>
              <a:rPr lang="en-US" sz="1100" b="1" dirty="0"/>
              <a:t>Performance Objective 1: </a:t>
            </a:r>
            <a:r>
              <a:rPr lang="en-US" sz="1100" dirty="0"/>
              <a:t>Memphis High School will have 97% or above attendance rate and 100% completion rate.</a:t>
            </a:r>
          </a:p>
          <a:p>
            <a:pPr marL="0" indent="0">
              <a:buNone/>
            </a:pPr>
            <a:r>
              <a:rPr lang="en-US" sz="1100" b="1" dirty="0"/>
              <a:t>Goal 3: CAMPUS GOAL: Memphis High School will maintain a safe and drug free environment.</a:t>
            </a:r>
          </a:p>
          <a:p>
            <a:pPr marL="0" indent="0">
              <a:buNone/>
            </a:pPr>
            <a:r>
              <a:rPr lang="en-US" sz="1100" b="1" dirty="0"/>
              <a:t>Performance Objective 1: </a:t>
            </a:r>
            <a:r>
              <a:rPr lang="en-US" sz="1100" dirty="0"/>
              <a:t>Memphis High School will utilize outside agencies to educate about alcohol and drug abuse once per year.</a:t>
            </a:r>
          </a:p>
          <a:p>
            <a:pPr marL="0" indent="0">
              <a:buNone/>
            </a:pPr>
            <a:r>
              <a:rPr lang="en-US" sz="1100" b="1" dirty="0"/>
              <a:t>Performance Objective 2: </a:t>
            </a:r>
            <a:r>
              <a:rPr lang="en-US" sz="1100" dirty="0"/>
              <a:t>The students at MHS will be provided with educational opportunities that address safety, health, nutrition, substance abuse, dating violence, and violence prevention at least two times per year in assembly programs.</a:t>
            </a:r>
          </a:p>
          <a:p>
            <a:pPr marL="0" indent="0">
              <a:buNone/>
            </a:pPr>
            <a:r>
              <a:rPr lang="en-US" sz="1100" b="1" dirty="0"/>
              <a:t>Performance Objective 3: </a:t>
            </a:r>
            <a:r>
              <a:rPr lang="en-US" sz="1100" dirty="0"/>
              <a:t>Memphis High School will do Drug testing from a random list of students that are participating in UIL. The testing will be done at least twice a year from an outside source from another town.</a:t>
            </a:r>
          </a:p>
          <a:p>
            <a:pPr marL="0" indent="0">
              <a:buNone/>
            </a:pPr>
            <a:r>
              <a:rPr lang="en-US" sz="1100" b="1" dirty="0"/>
              <a:t>Goal 4: CAMPUS GOAL: Memphis High School will foster positive community, parent, teacher and student communication and relationships.</a:t>
            </a:r>
          </a:p>
          <a:p>
            <a:pPr marL="0" indent="0">
              <a:buNone/>
            </a:pPr>
            <a:r>
              <a:rPr lang="en-US" sz="1100" b="1" dirty="0"/>
              <a:t>Performance Objective 1: </a:t>
            </a:r>
            <a:r>
              <a:rPr lang="en-US" sz="1100" dirty="0"/>
              <a:t>To improve opportunities for increased parental involvement and for businesses and community members to increase involvement in school activities by 10% annually.</a:t>
            </a:r>
          </a:p>
          <a:p>
            <a:pPr marL="0" indent="0">
              <a:buNone/>
            </a:pPr>
            <a:r>
              <a:rPr lang="en-US" sz="1100" b="1" dirty="0"/>
              <a:t>Goal 5: CAMPUS GOAL:  Memphis High School will recruit and maintain a highly effective staff.</a:t>
            </a:r>
          </a:p>
          <a:p>
            <a:pPr marL="0" indent="0">
              <a:buNone/>
            </a:pPr>
            <a:r>
              <a:rPr lang="en-US" sz="1100" b="1" dirty="0"/>
              <a:t>Performance Objective 1: </a:t>
            </a:r>
            <a:r>
              <a:rPr lang="en-US" sz="1100" dirty="0"/>
              <a:t>Memphis High School will recruit, evaluate, and retain 100% highly qualified personnel.</a:t>
            </a:r>
          </a:p>
          <a:p>
            <a:pPr marL="0" indent="0">
              <a:buNone/>
            </a:pPr>
            <a:r>
              <a:rPr lang="en-US" sz="1100" b="1" dirty="0"/>
              <a:t>Goal 6: CAMPUS GOAL:  Technology will be implemented to increase the effectiveness of student learning, instructional management and staff development.</a:t>
            </a:r>
          </a:p>
          <a:p>
            <a:pPr marL="0" indent="0">
              <a:buNone/>
            </a:pPr>
            <a:r>
              <a:rPr lang="en-US" sz="1100" b="1" dirty="0"/>
              <a:t>Performance Objective 1: </a:t>
            </a:r>
            <a:r>
              <a:rPr lang="en-US" sz="1100" dirty="0"/>
              <a:t>100% of staff and students will be provided access to technology.</a:t>
            </a:r>
          </a:p>
          <a:p>
            <a:pPr marL="0" indent="0">
              <a:buNone/>
            </a:pPr>
            <a:endParaRPr lang="en-US" sz="1100" dirty="0"/>
          </a:p>
          <a:p>
            <a:pPr marL="0" indent="0">
              <a:buNone/>
            </a:pPr>
            <a:endParaRPr lang="en-US" sz="12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p:txBody>
      </p:sp>
    </p:spTree>
    <p:extLst>
      <p:ext uri="{BB962C8B-B14F-4D97-AF65-F5344CB8AC3E}">
        <p14:creationId xmlns:p14="http://schemas.microsoft.com/office/powerpoint/2010/main" val="32104869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BA22B7-1F81-4E6E-B852-B8DE092BA9C6}"/>
              </a:ext>
            </a:extLst>
          </p:cNvPr>
          <p:cNvPicPr>
            <a:picLocks noChangeAspect="1"/>
          </p:cNvPicPr>
          <p:nvPr/>
        </p:nvPicPr>
        <p:blipFill rotWithShape="1">
          <a:blip r:embed="rId3"/>
          <a:srcRect t="5032" b="5682"/>
          <a:stretch/>
        </p:blipFill>
        <p:spPr>
          <a:xfrm>
            <a:off x="20" y="1"/>
            <a:ext cx="9143980" cy="6857999"/>
          </a:xfrm>
          <a:prstGeom prst="rect">
            <a:avLst/>
          </a:prstGeom>
        </p:spPr>
      </p:pic>
      <p:sp>
        <p:nvSpPr>
          <p:cNvPr id="42"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4882442" y="2714171"/>
            <a:ext cx="4261558" cy="4150119"/>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68580" tIns="34290" rIns="68580" bIns="34290" rtlCol="0" anchor="t">
            <a:normAutofit/>
          </a:bodyPr>
          <a:lstStyle/>
          <a:p>
            <a:pPr algn="ctr">
              <a:spcAft>
                <a:spcPts val="750"/>
              </a:spcAft>
              <a:buClr>
                <a:schemeClr val="tx1"/>
              </a:buClr>
              <a:buSzPct val="100000"/>
            </a:pPr>
            <a:endParaRPr lang="en-US" sz="1200" cap="all"/>
          </a:p>
        </p:txBody>
      </p:sp>
      <p:sp>
        <p:nvSpPr>
          <p:cNvPr id="2" name="Title 1"/>
          <p:cNvSpPr>
            <a:spLocks noGrp="1"/>
          </p:cNvSpPr>
          <p:nvPr>
            <p:ph type="title"/>
          </p:nvPr>
        </p:nvSpPr>
        <p:spPr>
          <a:xfrm>
            <a:off x="5306708" y="3734093"/>
            <a:ext cx="3709553" cy="1375542"/>
          </a:xfrm>
        </p:spPr>
        <p:txBody>
          <a:bodyPr vert="horz" lIns="91440" tIns="45720" rIns="91440" bIns="45720" rtlCol="0" anchor="b">
            <a:normAutofit/>
          </a:bodyPr>
          <a:lstStyle/>
          <a:p>
            <a:pPr algn="ctr">
              <a:lnSpc>
                <a:spcPct val="90000"/>
              </a:lnSpc>
            </a:pPr>
            <a:r>
              <a:rPr lang="en-US" sz="3500" kern="1200" dirty="0">
                <a:solidFill>
                  <a:schemeClr val="tx1"/>
                </a:solidFill>
                <a:latin typeface="+mj-lt"/>
                <a:ea typeface="+mj-ea"/>
                <a:cs typeface="+mj-cs"/>
              </a:rPr>
              <a:t>District/Campus profile</a:t>
            </a:r>
          </a:p>
        </p:txBody>
      </p:sp>
      <p:sp>
        <p:nvSpPr>
          <p:cNvPr id="3" name="Text Placeholder 2"/>
          <p:cNvSpPr>
            <a:spLocks noGrp="1"/>
          </p:cNvSpPr>
          <p:nvPr>
            <p:ph type="body" idx="1"/>
          </p:nvPr>
        </p:nvSpPr>
        <p:spPr>
          <a:xfrm>
            <a:off x="5537637" y="5243376"/>
            <a:ext cx="3247697" cy="512463"/>
          </a:xfrm>
        </p:spPr>
        <p:txBody>
          <a:bodyPr vert="horz" lIns="91440" tIns="45720" rIns="91440" bIns="45720" rtlCol="0">
            <a:normAutofit/>
          </a:bodyPr>
          <a:lstStyle/>
          <a:p>
            <a:pPr algn="ctr">
              <a:lnSpc>
                <a:spcPct val="90000"/>
              </a:lnSpc>
              <a:spcBef>
                <a:spcPts val="1000"/>
              </a:spcBef>
            </a:pPr>
            <a:r>
              <a:rPr lang="en-US" sz="1750" b="1" kern="1200">
                <a:solidFill>
                  <a:schemeClr val="tx1"/>
                </a:solidFill>
                <a:latin typeface="+mn-lt"/>
                <a:ea typeface="+mn-ea"/>
                <a:cs typeface="+mn-cs"/>
              </a:rPr>
              <a:t>Memphis ISD</a:t>
            </a:r>
          </a:p>
        </p:txBody>
      </p:sp>
      <p:cxnSp>
        <p:nvCxnSpPr>
          <p:cNvPr id="43" name="Straight Connector 35">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10703" y="5154215"/>
            <a:ext cx="701565"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054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739104534"/>
              </p:ext>
            </p:extLst>
          </p:nvPr>
        </p:nvGraphicFramePr>
        <p:xfrm>
          <a:off x="0" y="838200"/>
          <a:ext cx="9144000" cy="60198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accent1"/>
                </a:solidFill>
                <a:effectLst/>
                <a:uLnTx/>
                <a:uFillTx/>
                <a:latin typeface="+mj-lt"/>
                <a:ea typeface="+mj-ea"/>
                <a:cs typeface="+mj-cs"/>
              </a:rPr>
              <a:t>% of Students</a:t>
            </a:r>
            <a:r>
              <a:rPr kumimoji="0" lang="en-US" sz="3600" b="0" i="0" u="none" strike="noStrike" kern="1200" cap="none" spc="0" normalizeH="0" noProof="0" dirty="0">
                <a:ln>
                  <a:noFill/>
                </a:ln>
                <a:solidFill>
                  <a:schemeClr val="accent1"/>
                </a:solidFill>
                <a:effectLst/>
                <a:uLnTx/>
                <a:uFillTx/>
                <a:latin typeface="+mj-lt"/>
                <a:ea typeface="+mj-ea"/>
                <a:cs typeface="+mj-cs"/>
              </a:rPr>
              <a:t> Enrolled by Grade</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12035856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56440995"/>
              </p:ext>
            </p:extLst>
          </p:nvPr>
        </p:nvGraphicFramePr>
        <p:xfrm>
          <a:off x="0" y="1066800"/>
          <a:ext cx="9144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accent1"/>
                </a:solidFill>
                <a:effectLst/>
                <a:uLnTx/>
                <a:uFillTx/>
                <a:latin typeface="+mj-lt"/>
                <a:ea typeface="+mj-ea"/>
                <a:cs typeface="+mj-cs"/>
              </a:rPr>
              <a:t>Ethnic Distribution</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4365713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865802707"/>
              </p:ext>
            </p:extLst>
          </p:nvPr>
        </p:nvGraphicFramePr>
        <p:xfrm>
          <a:off x="0" y="1066800"/>
          <a:ext cx="9144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dirty="0">
                <a:solidFill>
                  <a:schemeClr val="accent1"/>
                </a:solidFill>
                <a:latin typeface="+mj-lt"/>
                <a:ea typeface="+mj-ea"/>
                <a:cs typeface="+mj-cs"/>
              </a:rPr>
              <a:t>Economically Disadvantaged</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12663086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564567551"/>
              </p:ext>
            </p:extLst>
          </p:nvPr>
        </p:nvGraphicFramePr>
        <p:xfrm>
          <a:off x="0" y="1066800"/>
          <a:ext cx="91440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dirty="0">
                <a:solidFill>
                  <a:schemeClr val="accent1"/>
                </a:solidFill>
                <a:latin typeface="+mj-lt"/>
                <a:ea typeface="+mj-ea"/>
                <a:cs typeface="+mj-cs"/>
              </a:rPr>
              <a:t>Teachers by Years of Experience</a:t>
            </a:r>
            <a:endParaRPr kumimoji="0" lang="en-US" sz="3200" b="0" i="0" u="none" strike="noStrike" kern="1200" cap="none" spc="0" normalizeH="0" baseline="0" noProof="0" dirty="0">
              <a:ln>
                <a:noFill/>
              </a:ln>
              <a:solidFill>
                <a:schemeClr val="accent2"/>
              </a:solidFill>
              <a:effectLst/>
              <a:uLnTx/>
              <a:uFillTx/>
              <a:latin typeface="+mj-lt"/>
              <a:ea typeface="+mj-ea"/>
              <a:cs typeface="+mj-cs"/>
            </a:endParaRPr>
          </a:p>
        </p:txBody>
      </p:sp>
    </p:spTree>
    <p:extLst>
      <p:ext uri="{BB962C8B-B14F-4D97-AF65-F5344CB8AC3E}">
        <p14:creationId xmlns:p14="http://schemas.microsoft.com/office/powerpoint/2010/main" val="23098605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83162"/>
          </a:xfrm>
        </p:spPr>
        <p:txBody>
          <a:bodyPr>
            <a:normAutofit/>
          </a:bodyPr>
          <a:lstStyle/>
          <a:p>
            <a:pPr marL="914400" lvl="2" indent="0" algn="ctr">
              <a:buNone/>
            </a:pPr>
            <a:endParaRPr lang="en-US" b="1" dirty="0">
              <a:solidFill>
                <a:srgbClr val="0070C0"/>
              </a:solidFill>
            </a:endParaRPr>
          </a:p>
          <a:p>
            <a:pPr marL="914400" lvl="2" indent="0">
              <a:buNone/>
            </a:pPr>
            <a:r>
              <a:rPr lang="en-US" sz="1200" dirty="0"/>
              <a:t>Instruction(Function 11,95)			$3,333,236	52.51%</a:t>
            </a:r>
          </a:p>
          <a:p>
            <a:pPr marL="914400" lvl="2" indent="0">
              <a:buNone/>
            </a:pPr>
            <a:r>
              <a:rPr lang="en-US" sz="1200" dirty="0"/>
              <a:t>Instructional Resources &amp; Media Services (Function 12)	$101,860		  1.60%</a:t>
            </a:r>
          </a:p>
          <a:p>
            <a:pPr marL="914400" lvl="2" indent="0">
              <a:buNone/>
            </a:pPr>
            <a:r>
              <a:rPr lang="en-US" sz="1200" dirty="0"/>
              <a:t>Curriculum &amp; Staff Development (Function 13)	 $26,914		   0.42%</a:t>
            </a:r>
          </a:p>
          <a:p>
            <a:pPr marL="914400" lvl="2" indent="0">
              <a:buNone/>
            </a:pPr>
            <a:r>
              <a:rPr lang="en-US" sz="1200" dirty="0"/>
              <a:t>Instructional Leadership (Function 21)		 $6,207		   0.10%</a:t>
            </a:r>
          </a:p>
          <a:p>
            <a:pPr marL="914400" lvl="2" indent="0">
              <a:buNone/>
            </a:pPr>
            <a:r>
              <a:rPr lang="en-US" sz="1200" dirty="0"/>
              <a:t>School Leadership (Function 23)	              	 $424,080		   6.68%</a:t>
            </a:r>
          </a:p>
          <a:p>
            <a:pPr marL="914400" lvl="2" indent="0">
              <a:buNone/>
            </a:pPr>
            <a:r>
              <a:rPr lang="en-US" sz="1200" dirty="0"/>
              <a:t>Guidance Counseling Services (Function 31)		 $169,913		   2.68%</a:t>
            </a:r>
          </a:p>
          <a:p>
            <a:pPr marL="914400" lvl="2" indent="0">
              <a:buNone/>
            </a:pPr>
            <a:r>
              <a:rPr lang="en-US" sz="1200" dirty="0"/>
              <a:t>Social Work Services (Function 32)		 $0	                             0.00%</a:t>
            </a:r>
          </a:p>
          <a:p>
            <a:pPr marL="914400" lvl="2" indent="0">
              <a:buNone/>
            </a:pPr>
            <a:r>
              <a:rPr lang="en-US" sz="1200" dirty="0"/>
              <a:t>Health Services (Function 33)			 $62,113		   0.98%</a:t>
            </a:r>
          </a:p>
          <a:p>
            <a:pPr marL="914400" lvl="2" indent="0">
              <a:buNone/>
            </a:pPr>
            <a:r>
              <a:rPr lang="en-US" sz="1200" dirty="0"/>
              <a:t>Transportation (Function 34)			 $172,518		   2.72%</a:t>
            </a:r>
          </a:p>
          <a:p>
            <a:pPr marL="914400" lvl="2" indent="0">
              <a:buNone/>
            </a:pPr>
            <a:r>
              <a:rPr lang="en-US" sz="1200" dirty="0"/>
              <a:t>Food Services (Function 35)			 $419,844		   6.61%</a:t>
            </a:r>
          </a:p>
          <a:p>
            <a:pPr marL="914400" lvl="2" indent="0">
              <a:buNone/>
            </a:pPr>
            <a:r>
              <a:rPr lang="en-US" sz="1200" dirty="0"/>
              <a:t>Extracurricular (Function 36)			 $367,252		   5.79%</a:t>
            </a:r>
          </a:p>
          <a:p>
            <a:pPr marL="914400" lvl="2" indent="0">
              <a:buNone/>
            </a:pPr>
            <a:r>
              <a:rPr lang="en-US" sz="1200" dirty="0"/>
              <a:t>General Administration (Function 41,92)		 $401,391		   6.32%</a:t>
            </a:r>
          </a:p>
          <a:p>
            <a:pPr marL="914400" lvl="2" indent="0">
              <a:buNone/>
            </a:pPr>
            <a:r>
              <a:rPr lang="en-US" sz="1200" dirty="0"/>
              <a:t>Facilities Maintenance &amp; Operations (Function 51)	 $588,348		   9.27%</a:t>
            </a:r>
          </a:p>
          <a:p>
            <a:pPr marL="914400" lvl="2" indent="0">
              <a:buNone/>
            </a:pPr>
            <a:r>
              <a:rPr lang="en-US" sz="1200" dirty="0"/>
              <a:t>Security &amp; Monitoring Services (Function 52)	 $16,917		   0.27%</a:t>
            </a:r>
          </a:p>
          <a:p>
            <a:pPr marL="914400" lvl="2" indent="0">
              <a:buNone/>
            </a:pPr>
            <a:r>
              <a:rPr lang="en-US" sz="1200" dirty="0"/>
              <a:t>Data Processing Services (Function 53)		 $257,161		   4.05%</a:t>
            </a:r>
          </a:p>
          <a:p>
            <a:pPr marL="914400" lvl="2" indent="0">
              <a:buNone/>
            </a:pPr>
            <a:r>
              <a:rPr lang="en-US" sz="1200" dirty="0"/>
              <a:t>Total Operating Expenditures by Function		 $6,347,754		100.00%</a:t>
            </a:r>
          </a:p>
          <a:p>
            <a:pPr marL="914400" lvl="2" indent="0">
              <a:buNone/>
            </a:pPr>
            <a:endParaRPr lang="en-US" sz="1200" dirty="0"/>
          </a:p>
          <a:p>
            <a:pPr marL="914400" lvl="2" indent="0">
              <a:buNone/>
            </a:pPr>
            <a:r>
              <a:rPr lang="en-US" sz="1600" b="1" dirty="0"/>
              <a:t>2018 - 2019 (current tax year) Tax Rates</a:t>
            </a:r>
            <a:r>
              <a:rPr lang="en-US" sz="1600" dirty="0"/>
              <a:t>	 $1.17 	</a:t>
            </a:r>
          </a:p>
          <a:p>
            <a:pPr marL="914400" lvl="2" indent="0">
              <a:buNone/>
            </a:pPr>
            <a:r>
              <a:rPr lang="en-US" sz="1600" b="1" dirty="0"/>
              <a:t>Financial Management Rating: Pass</a:t>
            </a:r>
            <a:r>
              <a:rPr lang="en-US" sz="1600" dirty="0"/>
              <a:t>		</a:t>
            </a:r>
          </a:p>
        </p:txBody>
      </p:sp>
      <p:sp>
        <p:nvSpPr>
          <p:cNvPr id="4" name="Title 1"/>
          <p:cNvSpPr>
            <a:spLocks noGrp="1"/>
          </p:cNvSpPr>
          <p:nvPr>
            <p:ph type="title"/>
          </p:nvPr>
        </p:nvSpPr>
        <p:spPr/>
        <p:txBody>
          <a:bodyPr/>
          <a:lstStyle/>
          <a:p>
            <a:r>
              <a:rPr lang="en-US" b="1" dirty="0"/>
              <a:t>2018-19 PEIMS Financial Report </a:t>
            </a:r>
          </a:p>
        </p:txBody>
      </p:sp>
      <p:sp>
        <p:nvSpPr>
          <p:cNvPr id="8" name="Rectangle 7">
            <a:extLst>
              <a:ext uri="{FF2B5EF4-FFF2-40B4-BE49-F238E27FC236}">
                <a16:creationId xmlns:a16="http://schemas.microsoft.com/office/drawing/2014/main" id="{CC9BDB57-9C35-48DC-8618-41D9E3E26B86}"/>
              </a:ext>
            </a:extLst>
          </p:cNvPr>
          <p:cNvSpPr/>
          <p:nvPr/>
        </p:nvSpPr>
        <p:spPr>
          <a:xfrm>
            <a:off x="457200" y="1600200"/>
            <a:ext cx="8229600" cy="461665"/>
          </a:xfrm>
          <a:prstGeom prst="rect">
            <a:avLst/>
          </a:prstGeom>
        </p:spPr>
        <p:txBody>
          <a:bodyPr wrap="square">
            <a:spAutoFit/>
          </a:bodyPr>
          <a:lstStyle/>
          <a:p>
            <a:pPr algn="ctr"/>
            <a:r>
              <a:rPr lang="en-US" sz="2400" b="1" dirty="0"/>
              <a:t>Operating Expenditures by Function</a:t>
            </a:r>
          </a:p>
        </p:txBody>
      </p:sp>
      <p:cxnSp>
        <p:nvCxnSpPr>
          <p:cNvPr id="10" name="Straight Connector 9">
            <a:extLst>
              <a:ext uri="{FF2B5EF4-FFF2-40B4-BE49-F238E27FC236}">
                <a16:creationId xmlns:a16="http://schemas.microsoft.com/office/drawing/2014/main" id="{0F5476F2-E696-41E3-8F47-304A2779E041}"/>
              </a:ext>
            </a:extLst>
          </p:cNvPr>
          <p:cNvCxnSpPr>
            <a:cxnSpLocks/>
          </p:cNvCxnSpPr>
          <p:nvPr/>
        </p:nvCxnSpPr>
        <p:spPr>
          <a:xfrm>
            <a:off x="1066800" y="5334000"/>
            <a:ext cx="7391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29572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19100" y="457200"/>
            <a:ext cx="8305800" cy="762000"/>
          </a:xfrm>
        </p:spPr>
        <p:txBody>
          <a:bodyPr>
            <a:normAutofit/>
          </a:bodyPr>
          <a:lstStyle/>
          <a:p>
            <a:r>
              <a:rPr lang="en-US" b="1" dirty="0"/>
              <a:t>Violent and Criminal Incidents</a:t>
            </a:r>
          </a:p>
        </p:txBody>
      </p:sp>
      <p:sp>
        <p:nvSpPr>
          <p:cNvPr id="7" name="Content Placeholder 6"/>
          <p:cNvSpPr>
            <a:spLocks noGrp="1"/>
          </p:cNvSpPr>
          <p:nvPr>
            <p:ph idx="1"/>
          </p:nvPr>
        </p:nvSpPr>
        <p:spPr>
          <a:xfrm>
            <a:off x="304800" y="1676400"/>
            <a:ext cx="8534400" cy="4876800"/>
          </a:xfrm>
        </p:spPr>
        <p:txBody>
          <a:bodyPr>
            <a:normAutofit/>
          </a:bodyPr>
          <a:lstStyle/>
          <a:p>
            <a:r>
              <a:rPr lang="en-US" sz="3000" dirty="0">
                <a:solidFill>
                  <a:srgbClr val="0070C0"/>
                </a:solidFill>
              </a:rPr>
              <a:t>Texas statute (TEC 39.053) requires every district to publish an annual report on violent and criminal incidents at campuses in the district</a:t>
            </a:r>
          </a:p>
          <a:p>
            <a:r>
              <a:rPr lang="en-US" sz="3000" dirty="0"/>
              <a:t>The report must include:</a:t>
            </a:r>
          </a:p>
          <a:p>
            <a:pPr lvl="1"/>
            <a:r>
              <a:rPr lang="en-US" sz="2600" i="1" dirty="0">
                <a:latin typeface="Calibri" pitchFamily="34" charset="0"/>
              </a:rPr>
              <a:t>Number, rate and type of incidents</a:t>
            </a:r>
          </a:p>
          <a:p>
            <a:pPr lvl="1"/>
            <a:r>
              <a:rPr lang="en-US" sz="2600" i="1" dirty="0">
                <a:latin typeface="Calibri" pitchFamily="34" charset="0"/>
              </a:rPr>
              <a:t>Information concerning school violence prevention and intervention policies and procedures used by the district</a:t>
            </a:r>
          </a:p>
          <a:p>
            <a:pPr lvl="1"/>
            <a:r>
              <a:rPr lang="en-US" sz="2600" i="1" dirty="0">
                <a:latin typeface="Calibri" pitchFamily="34" charset="0"/>
              </a:rPr>
              <a:t>Findings that result from Safe and Drug-Free Schools and Communities Act</a:t>
            </a:r>
          </a:p>
        </p:txBody>
      </p:sp>
    </p:spTree>
    <p:extLst>
      <p:ext uri="{BB962C8B-B14F-4D97-AF65-F5344CB8AC3E}">
        <p14:creationId xmlns:p14="http://schemas.microsoft.com/office/powerpoint/2010/main" val="29595453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841468059"/>
              </p:ext>
            </p:extLst>
          </p:nvPr>
        </p:nvGraphicFramePr>
        <p:xfrm>
          <a:off x="0" y="1066800"/>
          <a:ext cx="9144000" cy="54610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2"/>
          <p:cNvSpPr txBox="1">
            <a:spLocks noChangeArrowheads="1"/>
          </p:cNvSpPr>
          <p:nvPr/>
        </p:nvSpPr>
        <p:spPr>
          <a:xfrm>
            <a:off x="0" y="152400"/>
            <a:ext cx="9144000" cy="914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i="0" u="none" strike="noStrike" kern="1200" cap="none" spc="0" normalizeH="0" baseline="0" noProof="0" dirty="0">
                <a:ln>
                  <a:noFill/>
                </a:ln>
                <a:solidFill>
                  <a:srgbClr val="0070C0"/>
                </a:solidFill>
                <a:effectLst/>
                <a:uLnTx/>
                <a:uFillTx/>
                <a:latin typeface="+mj-lt"/>
                <a:ea typeface="+mj-ea"/>
                <a:cs typeface="+mj-cs"/>
              </a:rPr>
              <a:t>Violent and Criminal</a:t>
            </a:r>
            <a:r>
              <a:rPr kumimoji="0" lang="en-US" sz="3600" i="0" u="none" strike="noStrike" kern="1200" cap="none" spc="0" normalizeH="0" noProof="0" dirty="0">
                <a:ln>
                  <a:noFill/>
                </a:ln>
                <a:solidFill>
                  <a:srgbClr val="0070C0"/>
                </a:solidFill>
                <a:effectLst/>
                <a:uLnTx/>
                <a:uFillTx/>
                <a:latin typeface="+mj-lt"/>
                <a:ea typeface="+mj-ea"/>
                <a:cs typeface="+mj-cs"/>
              </a:rPr>
              <a:t> Incidents</a:t>
            </a:r>
            <a:endParaRPr kumimoji="0" lang="en-US" sz="3200" i="0" u="none" strike="noStrike" kern="1200" cap="none" spc="0" normalizeH="0" baseline="0" noProof="0" dirty="0">
              <a:ln>
                <a:noFill/>
              </a:ln>
              <a:solidFill>
                <a:srgbClr val="0070C0"/>
              </a:solidFill>
              <a:effectLst/>
              <a:uLnTx/>
              <a:uFillTx/>
              <a:latin typeface="+mj-lt"/>
              <a:ea typeface="+mj-ea"/>
              <a:cs typeface="+mj-cs"/>
            </a:endParaRPr>
          </a:p>
        </p:txBody>
      </p:sp>
    </p:spTree>
    <p:extLst>
      <p:ext uri="{BB962C8B-B14F-4D97-AF65-F5344CB8AC3E}">
        <p14:creationId xmlns:p14="http://schemas.microsoft.com/office/powerpoint/2010/main" val="35071069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7E2BF-C364-44C7-B6BD-00673D0D55A3}"/>
              </a:ext>
            </a:extLst>
          </p:cNvPr>
          <p:cNvSpPr>
            <a:spLocks noGrp="1"/>
          </p:cNvSpPr>
          <p:nvPr>
            <p:ph type="title"/>
          </p:nvPr>
        </p:nvSpPr>
        <p:spPr/>
        <p:txBody>
          <a:bodyPr>
            <a:normAutofit fontScale="90000"/>
          </a:bodyPr>
          <a:lstStyle/>
          <a:p>
            <a:r>
              <a:rPr lang="en-US" b="1" dirty="0"/>
              <a:t>Student Performance in Postsecondary Institutions</a:t>
            </a:r>
          </a:p>
        </p:txBody>
      </p:sp>
      <p:sp>
        <p:nvSpPr>
          <p:cNvPr id="3" name="Content Placeholder 2">
            <a:extLst>
              <a:ext uri="{FF2B5EF4-FFF2-40B4-BE49-F238E27FC236}">
                <a16:creationId xmlns:a16="http://schemas.microsoft.com/office/drawing/2014/main" id="{103FC87D-49CF-4FC5-B1D4-39F9CC5BD23A}"/>
              </a:ext>
            </a:extLst>
          </p:cNvPr>
          <p:cNvSpPr>
            <a:spLocks noGrp="1"/>
          </p:cNvSpPr>
          <p:nvPr>
            <p:ph idx="1"/>
          </p:nvPr>
        </p:nvSpPr>
        <p:spPr/>
        <p:txBody>
          <a:bodyPr/>
          <a:lstStyle/>
          <a:p>
            <a:r>
              <a:rPr lang="en-US" i="1" dirty="0"/>
              <a:t>Report of 2017-18 High School Graduates’ Enrollment and Academic Performance in Texas Public Higher Education in FY 2019</a:t>
            </a:r>
          </a:p>
          <a:p>
            <a:pPr marL="0" indent="0" algn="ctr">
              <a:buNone/>
            </a:pPr>
            <a:r>
              <a:rPr lang="en-US" sz="4000" b="1" i="1" dirty="0"/>
              <a:t>Memphis ISD was not on the         2017-2019 Texas Public Higher Education Report.</a:t>
            </a:r>
          </a:p>
          <a:p>
            <a:pPr marL="457200" lvl="1" indent="0">
              <a:buNone/>
            </a:pPr>
            <a:endParaRPr lang="en-US" i="1" dirty="0"/>
          </a:p>
        </p:txBody>
      </p:sp>
    </p:spTree>
    <p:extLst>
      <p:ext uri="{BB962C8B-B14F-4D97-AF65-F5344CB8AC3E}">
        <p14:creationId xmlns:p14="http://schemas.microsoft.com/office/powerpoint/2010/main" val="15318097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For Further Information Contact:</a:t>
            </a:r>
          </a:p>
        </p:txBody>
      </p:sp>
      <p:sp>
        <p:nvSpPr>
          <p:cNvPr id="7" name="Content Placeholder 6"/>
          <p:cNvSpPr>
            <a:spLocks noGrp="1"/>
          </p:cNvSpPr>
          <p:nvPr>
            <p:ph idx="1"/>
          </p:nvPr>
        </p:nvSpPr>
        <p:spPr/>
        <p:txBody>
          <a:bodyPr/>
          <a:lstStyle/>
          <a:p>
            <a:pPr marL="0" indent="0" algn="ctr">
              <a:buNone/>
            </a:pPr>
            <a:r>
              <a:rPr lang="en-US" dirty="0"/>
              <a:t>Victoria Davis</a:t>
            </a:r>
          </a:p>
          <a:p>
            <a:pPr marL="0" indent="0" algn="ctr">
              <a:buNone/>
            </a:pPr>
            <a:r>
              <a:rPr lang="en-US" dirty="0"/>
              <a:t>Federal and Special Programs Director</a:t>
            </a:r>
          </a:p>
          <a:p>
            <a:pPr marL="0" indent="0" algn="ctr">
              <a:buNone/>
            </a:pPr>
            <a:r>
              <a:rPr lang="en-US" dirty="0">
                <a:hlinkClick r:id="rId2"/>
              </a:rPr>
              <a:t>vdavis@memphisisd.net</a:t>
            </a:r>
            <a:endParaRPr lang="en-US" dirty="0"/>
          </a:p>
          <a:p>
            <a:pPr marL="0" indent="0" algn="ctr">
              <a:buNone/>
            </a:pPr>
            <a:r>
              <a:rPr lang="en-US" dirty="0"/>
              <a:t>806-259-5941</a:t>
            </a:r>
          </a:p>
        </p:txBody>
      </p:sp>
    </p:spTree>
    <p:extLst>
      <p:ext uri="{BB962C8B-B14F-4D97-AF65-F5344CB8AC3E}">
        <p14:creationId xmlns:p14="http://schemas.microsoft.com/office/powerpoint/2010/main" val="2011883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Memphis Middle School Goals &amp; Performance Objectives</a:t>
            </a:r>
          </a:p>
        </p:txBody>
      </p:sp>
      <p:sp>
        <p:nvSpPr>
          <p:cNvPr id="3" name="Content Placeholder 2"/>
          <p:cNvSpPr>
            <a:spLocks noGrp="1"/>
          </p:cNvSpPr>
          <p:nvPr>
            <p:ph idx="1"/>
          </p:nvPr>
        </p:nvSpPr>
        <p:spPr/>
        <p:txBody>
          <a:bodyPr>
            <a:normAutofit/>
          </a:bodyPr>
          <a:lstStyle/>
          <a:p>
            <a:pPr marL="0" indent="0">
              <a:buNone/>
            </a:pPr>
            <a:r>
              <a:rPr lang="en-US" sz="1100" b="1" dirty="0"/>
              <a:t>Goal 1: CAMPUS GOAL: Improve all students' performance on state and locally mandated tests to help each student meet his/her educational potential.</a:t>
            </a:r>
          </a:p>
          <a:p>
            <a:pPr marL="0" indent="0">
              <a:buNone/>
            </a:pPr>
            <a:r>
              <a:rPr lang="en-US" sz="1100" b="1" dirty="0"/>
              <a:t>Performance Objective 1: </a:t>
            </a:r>
            <a:r>
              <a:rPr lang="en-US" sz="1100" dirty="0"/>
              <a:t>Effective implementation of curriculum will ensure that STAAR scores will increase in all subjects and all grades by 5%.</a:t>
            </a:r>
          </a:p>
          <a:p>
            <a:pPr marL="0" indent="0">
              <a:buNone/>
            </a:pPr>
            <a:r>
              <a:rPr lang="en-US" sz="1100" b="1" dirty="0"/>
              <a:t>Performance Objective 2: </a:t>
            </a:r>
            <a:r>
              <a:rPr lang="en-US" sz="1100" dirty="0"/>
              <a:t>Memphis Middle School will utilize instructional arrangements that support learning to ensure all students, including At-Risk, Homeless, LEP, Special Education, and GT to perform successfully on all components of the TSAP.</a:t>
            </a:r>
          </a:p>
          <a:p>
            <a:pPr marL="0" indent="0">
              <a:buNone/>
            </a:pPr>
            <a:r>
              <a:rPr lang="en-US" sz="1100" b="1" dirty="0"/>
              <a:t>Performance Objective 3: </a:t>
            </a:r>
            <a:r>
              <a:rPr lang="en-US" sz="1100" dirty="0"/>
              <a:t>Memphis Middle School will maximize achievement for all students identified as Migrant, so that such students receive full and appropriate opportunities to meet the same challenging state academic content and student academic achievement standards that all children are expected to meet.</a:t>
            </a:r>
          </a:p>
          <a:p>
            <a:pPr marL="0" indent="0">
              <a:buNone/>
            </a:pPr>
            <a:r>
              <a:rPr lang="en-US" sz="1100" b="1" dirty="0"/>
              <a:t>Goal 2: CAMPUS GOAL: Increase student attendance and completion rate.</a:t>
            </a:r>
          </a:p>
          <a:p>
            <a:pPr marL="0" indent="0">
              <a:buNone/>
            </a:pPr>
            <a:r>
              <a:rPr lang="en-US" sz="1100" b="1" dirty="0"/>
              <a:t>Performance Objective 1: </a:t>
            </a:r>
            <a:r>
              <a:rPr lang="en-US" sz="1100" dirty="0"/>
              <a:t>Increase attendance to 97% and maintain a dropout rate of less than 0%.</a:t>
            </a:r>
          </a:p>
          <a:p>
            <a:pPr marL="0" indent="0">
              <a:buNone/>
            </a:pPr>
            <a:r>
              <a:rPr lang="en-US" sz="1100" b="1" dirty="0"/>
              <a:t>Goal 3: CAMPUS GOAL: Memphis Middle School will maintain a safe and drug free environment.</a:t>
            </a:r>
          </a:p>
          <a:p>
            <a:pPr marL="0" indent="0">
              <a:buNone/>
            </a:pPr>
            <a:r>
              <a:rPr lang="en-US" sz="1100" b="1" dirty="0"/>
              <a:t>Performance Objective 1: </a:t>
            </a:r>
            <a:r>
              <a:rPr lang="en-US" sz="1100" dirty="0"/>
              <a:t>Discipline referrals will decrease by 5%.</a:t>
            </a:r>
          </a:p>
          <a:p>
            <a:pPr marL="0" indent="0">
              <a:buNone/>
            </a:pPr>
            <a:r>
              <a:rPr lang="en-US" sz="1100" b="1" dirty="0"/>
              <a:t>Goal 4: CAMPUS GOAL: Memphis Middle School will foster positive community, parent, teacher and student communication and relationships.</a:t>
            </a:r>
          </a:p>
          <a:p>
            <a:pPr marL="0" indent="0">
              <a:buNone/>
            </a:pPr>
            <a:r>
              <a:rPr lang="en-US" sz="1100" dirty="0"/>
              <a:t>Performance Objective 1: Increase parental involvement by 10% measured annually.</a:t>
            </a:r>
          </a:p>
          <a:p>
            <a:pPr marL="0" indent="0">
              <a:buNone/>
            </a:pPr>
            <a:r>
              <a:rPr lang="en-US" sz="1100" b="1" dirty="0"/>
              <a:t>Goal 5: CAMPUS GOAL: Memphis Middle School will recruit and maintain a highly qualified staff.</a:t>
            </a:r>
          </a:p>
          <a:p>
            <a:pPr marL="0" indent="0">
              <a:buNone/>
            </a:pPr>
            <a:r>
              <a:rPr lang="en-US" sz="1100" b="1" dirty="0"/>
              <a:t>Performance Objective 1: </a:t>
            </a:r>
            <a:r>
              <a:rPr lang="en-US" sz="1100" dirty="0"/>
              <a:t>Memphis Middle School will retain 100% Highly Qualified teachers.</a:t>
            </a:r>
          </a:p>
          <a:p>
            <a:pPr marL="0" indent="0">
              <a:buNone/>
            </a:pPr>
            <a:r>
              <a:rPr lang="en-US" sz="1100" b="1" dirty="0"/>
              <a:t>Goal 6: CAMPUS GOAL: Technology will be implemented to increase the effectiveness of student learning, instructional management and staff development.</a:t>
            </a:r>
          </a:p>
          <a:p>
            <a:pPr marL="0" indent="0">
              <a:buNone/>
            </a:pPr>
            <a:r>
              <a:rPr lang="en-US" sz="1100" b="1" dirty="0"/>
              <a:t>Performance Objective 1: </a:t>
            </a:r>
            <a:r>
              <a:rPr lang="en-US" sz="1100" dirty="0"/>
              <a:t>100% of staff and students will be provided access to technology.</a:t>
            </a:r>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p:txBody>
      </p:sp>
    </p:spTree>
    <p:extLst>
      <p:ext uri="{BB962C8B-B14F-4D97-AF65-F5344CB8AC3E}">
        <p14:creationId xmlns:p14="http://schemas.microsoft.com/office/powerpoint/2010/main" val="3479861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Austin Elementary Goals &amp; Performance Objectives</a:t>
            </a:r>
          </a:p>
        </p:txBody>
      </p:sp>
      <p:sp>
        <p:nvSpPr>
          <p:cNvPr id="3" name="Content Placeholder 2"/>
          <p:cNvSpPr>
            <a:spLocks noGrp="1"/>
          </p:cNvSpPr>
          <p:nvPr>
            <p:ph idx="1"/>
          </p:nvPr>
        </p:nvSpPr>
        <p:spPr/>
        <p:txBody>
          <a:bodyPr>
            <a:normAutofit fontScale="92500" lnSpcReduction="10000"/>
          </a:bodyPr>
          <a:lstStyle/>
          <a:p>
            <a:pPr marL="0" indent="0">
              <a:buNone/>
            </a:pPr>
            <a:r>
              <a:rPr lang="en-US" sz="1100" b="1" dirty="0"/>
              <a:t>Goal 1: CAMPUS GOAL: Austin Elementary will improve all students' performance on state and locally mandated tests to help each student meet his/her educational potential.</a:t>
            </a:r>
          </a:p>
          <a:p>
            <a:pPr marL="0" indent="0">
              <a:buNone/>
            </a:pPr>
            <a:r>
              <a:rPr lang="en-US" sz="1100" b="1" dirty="0"/>
              <a:t>Performance Objective 1: </a:t>
            </a:r>
            <a:r>
              <a:rPr lang="en-US" sz="1100" dirty="0"/>
              <a:t>Austin Elementary will increase STAAR passing rates by 5% for all students on all grade 3-5 tests.</a:t>
            </a:r>
          </a:p>
          <a:p>
            <a:pPr marL="0" indent="0">
              <a:buNone/>
            </a:pPr>
            <a:r>
              <a:rPr lang="en-US" sz="1100" b="1" dirty="0"/>
              <a:t>Performance Objective 2: </a:t>
            </a:r>
            <a:r>
              <a:rPr lang="en-US" sz="1100" dirty="0"/>
              <a:t>Seventy-five percent of all first and second-grade students will score at or above grade level on all end of the year performance monitoring..</a:t>
            </a:r>
          </a:p>
          <a:p>
            <a:pPr marL="0" indent="0">
              <a:buNone/>
            </a:pPr>
            <a:r>
              <a:rPr lang="en-US" sz="1100" b="1" dirty="0"/>
              <a:t>Performance Objective 3: </a:t>
            </a:r>
            <a:r>
              <a:rPr lang="en-US" sz="1100" dirty="0"/>
              <a:t>Austin Elementary will provide a comprehensive instructional program and differentiated instruction to improve student performance on TSAP (3-5) and end of the year progress monitoring (1-5) for all students including At-Risk, Homeless, ESL, Special Education, GT, and Migrant.</a:t>
            </a:r>
          </a:p>
          <a:p>
            <a:pPr marL="0" indent="0">
              <a:buNone/>
            </a:pPr>
            <a:r>
              <a:rPr lang="en-US" sz="1100" b="1" dirty="0"/>
              <a:t>Performance Objective 4: </a:t>
            </a:r>
            <a:r>
              <a:rPr lang="en-US" sz="1100" dirty="0"/>
              <a:t>Austin Elementary will maximize achievement for all students identified as Migrant, so that such students receive full and appropriate opportunities to meet the same challenging state academic content and student academic achievement standards that all children are expected to meet.</a:t>
            </a:r>
          </a:p>
          <a:p>
            <a:pPr marL="0" indent="0">
              <a:buNone/>
            </a:pPr>
            <a:r>
              <a:rPr lang="en-US" sz="1100" b="1" dirty="0"/>
              <a:t>Goal 2: CAMPUS GOAL: Austin Elementary will increase student attendance and completion rate.</a:t>
            </a:r>
          </a:p>
          <a:p>
            <a:pPr marL="0" indent="0">
              <a:buNone/>
            </a:pPr>
            <a:r>
              <a:rPr lang="en-US" sz="1100" b="1" dirty="0"/>
              <a:t>Performance Objective 1: </a:t>
            </a:r>
            <a:r>
              <a:rPr lang="en-US" sz="1100" dirty="0"/>
              <a:t>Austin Elementary will maintain a 97% attendance rate.</a:t>
            </a:r>
          </a:p>
          <a:p>
            <a:pPr marL="0" indent="0">
              <a:buNone/>
            </a:pPr>
            <a:r>
              <a:rPr lang="en-US" sz="1100" b="1" dirty="0"/>
              <a:t>Goal 3: CAMPUS GOAL: Austin Elementary will maintain a safe and drug free environment.</a:t>
            </a:r>
          </a:p>
          <a:p>
            <a:pPr marL="0" indent="0">
              <a:buNone/>
            </a:pPr>
            <a:r>
              <a:rPr lang="en-US" sz="1100" b="1" dirty="0"/>
              <a:t>Performance Objective  1: </a:t>
            </a:r>
            <a:r>
              <a:rPr lang="en-US" sz="1100" dirty="0"/>
              <a:t>Austin Elementary will provide information and/or activities to students at least twice a month that will promote a safe and drug free environment.</a:t>
            </a:r>
          </a:p>
          <a:p>
            <a:pPr marL="0" indent="0">
              <a:buNone/>
            </a:pPr>
            <a:r>
              <a:rPr lang="en-US" sz="1200" b="1" dirty="0"/>
              <a:t>Performance Objective 2: </a:t>
            </a:r>
            <a:r>
              <a:rPr lang="en-US" sz="1200" dirty="0"/>
              <a:t>Austin Elementary will provided counseling, school-based mental health programs, mentoring services, and other strategies to improve students' skills outside the academic subject areas.</a:t>
            </a:r>
          </a:p>
          <a:p>
            <a:pPr marL="0" indent="0">
              <a:buNone/>
            </a:pPr>
            <a:endParaRPr lang="en-US" sz="1100" dirty="0"/>
          </a:p>
          <a:p>
            <a:pPr marL="0" indent="0">
              <a:buNone/>
            </a:pPr>
            <a:r>
              <a:rPr lang="en-US" sz="1100" b="1" dirty="0"/>
              <a:t>Goal 4: CAMPUS GOAL: Austin Elementary will foster positive community, parent, teacher and student communication and relationships.</a:t>
            </a:r>
          </a:p>
          <a:p>
            <a:pPr marL="0" indent="0">
              <a:buNone/>
            </a:pPr>
            <a:r>
              <a:rPr lang="en-US" sz="1100" b="1" dirty="0"/>
              <a:t>Performance Objective 1: </a:t>
            </a:r>
            <a:r>
              <a:rPr lang="en-US" sz="1100" dirty="0"/>
              <a:t>Austin Elementary will increase parental involvement by 5%.</a:t>
            </a:r>
          </a:p>
          <a:p>
            <a:pPr marL="0" indent="0">
              <a:buNone/>
            </a:pPr>
            <a:r>
              <a:rPr lang="en-US" sz="1100" b="1" dirty="0"/>
              <a:t>Goal 5: CAMPUS GOAL: Austin Elementary will recruit and maintain a highly qualified staff.</a:t>
            </a:r>
          </a:p>
          <a:p>
            <a:pPr marL="0" indent="0">
              <a:buNone/>
            </a:pPr>
            <a:r>
              <a:rPr lang="en-US" sz="1100" b="1" dirty="0"/>
              <a:t>Performance Objective 1: </a:t>
            </a:r>
            <a:r>
              <a:rPr lang="en-US" sz="1100" dirty="0"/>
              <a:t>Austin Elementary will recruit, evaluate, and retain 100% highly effective personnel.</a:t>
            </a:r>
          </a:p>
          <a:p>
            <a:pPr marL="0" indent="0">
              <a:buNone/>
            </a:pPr>
            <a:r>
              <a:rPr lang="en-US" sz="1100" b="1" dirty="0"/>
              <a:t>Goal 6: CAMPUS GOAL: Austin Elementary will implement technology to increase the effectiveness of student learning, instructional management and staff development.</a:t>
            </a:r>
          </a:p>
          <a:p>
            <a:pPr marL="0" indent="0">
              <a:buNone/>
            </a:pPr>
            <a:r>
              <a:rPr lang="en-US" sz="1100" b="1" dirty="0"/>
              <a:t>Performance Objective 1: </a:t>
            </a:r>
            <a:r>
              <a:rPr lang="en-US" sz="1100" dirty="0"/>
              <a:t>Austin Elementary will provide students with daily technological experiences through student and teacher use of technology in various learning activities.</a:t>
            </a:r>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p:txBody>
      </p:sp>
    </p:spTree>
    <p:extLst>
      <p:ext uri="{BB962C8B-B14F-4D97-AF65-F5344CB8AC3E}">
        <p14:creationId xmlns:p14="http://schemas.microsoft.com/office/powerpoint/2010/main" val="3879444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Travis Elementary Goals &amp; Performance Objectives</a:t>
            </a:r>
          </a:p>
        </p:txBody>
      </p:sp>
      <p:sp>
        <p:nvSpPr>
          <p:cNvPr id="3" name="Content Placeholder 2"/>
          <p:cNvSpPr>
            <a:spLocks noGrp="1"/>
          </p:cNvSpPr>
          <p:nvPr>
            <p:ph idx="1"/>
          </p:nvPr>
        </p:nvSpPr>
        <p:spPr/>
        <p:txBody>
          <a:bodyPr>
            <a:normAutofit/>
          </a:bodyPr>
          <a:lstStyle/>
          <a:p>
            <a:pPr marL="0" indent="0">
              <a:buNone/>
            </a:pPr>
            <a:r>
              <a:rPr lang="en-US" sz="1100" b="1" dirty="0"/>
              <a:t>Goal 1: CAMPUS GOAL: Travis Elementary will improve all students' performance on state and locally mandated tests to help each student meet his/her educational potential.</a:t>
            </a:r>
          </a:p>
          <a:p>
            <a:pPr marL="0" indent="0">
              <a:buNone/>
            </a:pPr>
            <a:r>
              <a:rPr lang="en-US" sz="1100" b="1" dirty="0"/>
              <a:t>Performance Objective 1: </a:t>
            </a:r>
            <a:r>
              <a:rPr lang="en-US" sz="1100" dirty="0"/>
              <a:t>90% of Kindergarten, First Grade, and Second Grade students will be on tier I in </a:t>
            </a:r>
            <a:r>
              <a:rPr lang="en-US" sz="1100" dirty="0" err="1"/>
              <a:t>iStation</a:t>
            </a:r>
            <a:r>
              <a:rPr lang="en-US" sz="1100" dirty="0"/>
              <a:t> assessment tool at the end of the year.</a:t>
            </a:r>
          </a:p>
          <a:p>
            <a:pPr marL="0" indent="0">
              <a:buNone/>
            </a:pPr>
            <a:r>
              <a:rPr lang="en-US" sz="1100" b="1" dirty="0"/>
              <a:t>Performance Objective 2: </a:t>
            </a:r>
            <a:r>
              <a:rPr lang="en-US" sz="1100" dirty="0"/>
              <a:t>Performance Objective :Travis Elementary will utilize instructional arrangements that support learning to ensure all students, specifically At-Risk, Homeless, English as a Second Language (ESL), Special Education, Gifted and Talented (GT), and Migrant students, perform successfully on all Texas State Academic Standards.</a:t>
            </a:r>
          </a:p>
          <a:p>
            <a:pPr marL="0" indent="0">
              <a:buNone/>
            </a:pPr>
            <a:r>
              <a:rPr lang="en-US" sz="1100" b="1" dirty="0"/>
              <a:t>Performance Objective  3: </a:t>
            </a:r>
            <a:r>
              <a:rPr lang="en-US" sz="1100" dirty="0"/>
              <a:t>Travis Elementary will maximize achievement for all students identified as Migrant, so that such students receive full and appropriate opportunities to meet the same challenging state academic content and student academic achievement standards that all children are expected to meet.</a:t>
            </a:r>
          </a:p>
          <a:p>
            <a:pPr marL="0" indent="0">
              <a:buNone/>
            </a:pPr>
            <a:r>
              <a:rPr lang="en-US" sz="1100" b="1" dirty="0"/>
              <a:t>Goal 2: CAMPUS GOAL: Travis Elementary will increase student attendance and completion rate.</a:t>
            </a:r>
          </a:p>
          <a:p>
            <a:pPr marL="0" indent="0">
              <a:buNone/>
            </a:pPr>
            <a:r>
              <a:rPr lang="en-US" sz="1100" b="1" dirty="0"/>
              <a:t>Performance Objective 1: </a:t>
            </a:r>
            <a:r>
              <a:rPr lang="en-US" sz="1100" dirty="0"/>
              <a:t>Travis Elementary will achieve attendance percentage rate of 97% school wide.</a:t>
            </a:r>
          </a:p>
          <a:p>
            <a:pPr marL="0" indent="0">
              <a:buNone/>
            </a:pPr>
            <a:r>
              <a:rPr lang="en-US" sz="1100" b="1" dirty="0"/>
              <a:t>Goal 3: CAMPUS GOAL: Travis Elementary will maintain a safe and drug free environment.</a:t>
            </a:r>
          </a:p>
          <a:p>
            <a:pPr marL="0" indent="0">
              <a:buNone/>
            </a:pPr>
            <a:r>
              <a:rPr lang="en-US" sz="1100" b="1" dirty="0"/>
              <a:t>Performance Objective 1: </a:t>
            </a:r>
            <a:r>
              <a:rPr lang="en-US" sz="1100" dirty="0"/>
              <a:t>Students will be informed of safe and drug free environments a minimum of 2 times monthly.</a:t>
            </a:r>
          </a:p>
          <a:p>
            <a:pPr marL="0" indent="0">
              <a:buNone/>
            </a:pPr>
            <a:r>
              <a:rPr lang="en-US" sz="1100" b="1" dirty="0"/>
              <a:t>Goal 4: CAMPUS GOAL: Travis Elementary will foster positive community, parent, teacher and student communication and relationships</a:t>
            </a:r>
            <a:r>
              <a:rPr lang="en-US" sz="1100" dirty="0"/>
              <a:t>.</a:t>
            </a:r>
          </a:p>
          <a:p>
            <a:pPr marL="0" indent="0">
              <a:buNone/>
            </a:pPr>
            <a:r>
              <a:rPr lang="en-US" sz="1100" b="1" dirty="0"/>
              <a:t>Performance Objective 1: </a:t>
            </a:r>
            <a:r>
              <a:rPr lang="en-US" sz="1100" dirty="0"/>
              <a:t>Travis Elementary will increase community, parent, teacher and student communication, relationships, and involvement by 5%.</a:t>
            </a:r>
          </a:p>
          <a:p>
            <a:pPr marL="0" indent="0">
              <a:buNone/>
            </a:pPr>
            <a:r>
              <a:rPr lang="en-US" sz="1100" b="1" dirty="0"/>
              <a:t>Goal 5: CAMPUS GOAL: Travis Elementary will recruit and maintain a highly qualified staff.</a:t>
            </a:r>
          </a:p>
          <a:p>
            <a:pPr marL="0" indent="0">
              <a:buNone/>
            </a:pPr>
            <a:r>
              <a:rPr lang="en-US" sz="1100" b="1" dirty="0"/>
              <a:t>Performance Objective 1: </a:t>
            </a:r>
            <a:r>
              <a:rPr lang="en-US" sz="1100" dirty="0"/>
              <a:t>Travis Elementary will retain 100% highly effective personnel.</a:t>
            </a:r>
          </a:p>
          <a:p>
            <a:pPr marL="0" indent="0">
              <a:buNone/>
            </a:pPr>
            <a:r>
              <a:rPr lang="en-US" sz="1100" b="1" dirty="0"/>
              <a:t>Goal 6: CAMPUS GOAL: Travis Elementary will implement technology to increase the effectiveness of student learning, instructional management and staff development.</a:t>
            </a:r>
          </a:p>
          <a:p>
            <a:pPr marL="0" indent="0">
              <a:buNone/>
            </a:pPr>
            <a:r>
              <a:rPr lang="en-US" sz="1100" b="1" dirty="0"/>
              <a:t>Performance Objective  1: </a:t>
            </a:r>
            <a:r>
              <a:rPr lang="en-US" sz="1100" dirty="0"/>
              <a:t>Travis Elementary will provide students with daily technological experiences through student and teacher use of technology in various learning activities.</a:t>
            </a:r>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p:txBody>
      </p:sp>
    </p:spTree>
    <p:extLst>
      <p:ext uri="{BB962C8B-B14F-4D97-AF65-F5344CB8AC3E}">
        <p14:creationId xmlns:p14="http://schemas.microsoft.com/office/powerpoint/2010/main" val="2592905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r="11111"/>
          <a:stretch/>
        </p:blipFill>
        <p:spPr bwMode="auto">
          <a:xfrm>
            <a:off x="20" y="1"/>
            <a:ext cx="9143980" cy="685799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2"/>
          <p:cNvSpPr>
            <a:spLocks noGrp="1" noChangeArrowheads="1"/>
          </p:cNvSpPr>
          <p:nvPr>
            <p:ph type="ctrTitle"/>
          </p:nvPr>
        </p:nvSpPr>
        <p:spPr>
          <a:xfrm>
            <a:off x="1143000" y="1122362"/>
            <a:ext cx="6858000" cy="2900518"/>
          </a:xfrm>
        </p:spPr>
        <p:txBody>
          <a:bodyPr>
            <a:normAutofit/>
          </a:bodyPr>
          <a:lstStyle/>
          <a:p>
            <a:pPr>
              <a:lnSpc>
                <a:spcPct val="90000"/>
              </a:lnSpc>
            </a:pPr>
            <a:br>
              <a:rPr lang="en-US" sz="3700">
                <a:solidFill>
                  <a:srgbClr val="FFFFFF"/>
                </a:solidFill>
              </a:rPr>
            </a:br>
            <a:r>
              <a:rPr lang="en-US" sz="3700">
                <a:solidFill>
                  <a:srgbClr val="FFFFFF"/>
                </a:solidFill>
              </a:rPr>
              <a:t>Texas Academic Performance Report (TAPR)</a:t>
            </a:r>
            <a:br>
              <a:rPr lang="en-US" sz="3700">
                <a:solidFill>
                  <a:srgbClr val="FFFFFF"/>
                </a:solidFill>
              </a:rPr>
            </a:br>
            <a:r>
              <a:rPr lang="en-US" sz="3700">
                <a:solidFill>
                  <a:srgbClr val="FFFFFF"/>
                </a:solidFill>
              </a:rPr>
              <a:t>2019-2020</a:t>
            </a:r>
            <a:br>
              <a:rPr lang="en-US" sz="3700">
                <a:solidFill>
                  <a:srgbClr val="FFFFFF"/>
                </a:solidFill>
              </a:rPr>
            </a:br>
            <a:endParaRPr lang="en-US" sz="3700">
              <a:solidFill>
                <a:srgbClr val="FFFFFF"/>
              </a:solidFill>
            </a:endParaRPr>
          </a:p>
        </p:txBody>
      </p:sp>
      <p:sp>
        <p:nvSpPr>
          <p:cNvPr id="3" name="Subtitle 2"/>
          <p:cNvSpPr>
            <a:spLocks noGrp="1"/>
          </p:cNvSpPr>
          <p:nvPr>
            <p:ph type="subTitle" idx="1"/>
          </p:nvPr>
        </p:nvSpPr>
        <p:spPr>
          <a:xfrm>
            <a:off x="1143000" y="4159404"/>
            <a:ext cx="6858000" cy="1098395"/>
          </a:xfrm>
        </p:spPr>
        <p:txBody>
          <a:bodyPr>
            <a:normAutofit/>
          </a:bodyPr>
          <a:lstStyle/>
          <a:p>
            <a:r>
              <a:rPr lang="en-US" sz="6000" b="1" dirty="0">
                <a:solidFill>
                  <a:schemeClr val="tx1"/>
                </a:solidFill>
              </a:rPr>
              <a:t>Memphis ISD</a:t>
            </a:r>
          </a:p>
        </p:txBody>
      </p:sp>
    </p:spTree>
    <p:extLst>
      <p:ext uri="{BB962C8B-B14F-4D97-AF65-F5344CB8AC3E}">
        <p14:creationId xmlns:p14="http://schemas.microsoft.com/office/powerpoint/2010/main" val="137767633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6700</Words>
  <Application>Microsoft Office PowerPoint</Application>
  <PresentationFormat>On-screen Show (4:3)</PresentationFormat>
  <Paragraphs>694</Paragraphs>
  <Slides>59</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59</vt:i4>
      </vt:variant>
    </vt:vector>
  </HeadingPairs>
  <TitlesOfParts>
    <vt:vector size="62" baseType="lpstr">
      <vt:lpstr>Arial</vt:lpstr>
      <vt:lpstr>Calibri</vt:lpstr>
      <vt:lpstr>Office Theme</vt:lpstr>
      <vt:lpstr>2019 – 2020 State of the District Report</vt:lpstr>
      <vt:lpstr>Memphis Independent School District</vt:lpstr>
      <vt:lpstr>Memphis ISD Goals &amp;  Performance Objectives</vt:lpstr>
      <vt:lpstr>Memphis ISD Goals &amp;  Performance Objectives</vt:lpstr>
      <vt:lpstr>Memphis High School Goals &amp; Performance Objectives</vt:lpstr>
      <vt:lpstr>Memphis Middle School Goals &amp; Performance Objectives</vt:lpstr>
      <vt:lpstr>Austin Elementary Goals &amp; Performance Objectives</vt:lpstr>
      <vt:lpstr>Travis Elementary Goals &amp; Performance Objectives</vt:lpstr>
      <vt:lpstr> Texas Academic Performance Report (TAPR) 2019-2020 </vt:lpstr>
      <vt:lpstr>2019-2020 Texas Academic Performance Report (TAPR)</vt:lpstr>
      <vt:lpstr>District/Campus performance</vt:lpstr>
      <vt:lpstr>2019-20 Texas Academic Performance Report (TAPR)</vt:lpstr>
      <vt:lpstr>2019-20 Texas Academic Performance Report (TAPR)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2019-20 Texas Academic Performance Report (TAPR)</vt:lpstr>
      <vt:lpstr>2019-20 Texas Academic Performance Report (TAPR)</vt:lpstr>
      <vt:lpstr>PowerPoint Presentation</vt:lpstr>
      <vt:lpstr>Accountability</vt:lpstr>
      <vt:lpstr>Accountability</vt:lpstr>
      <vt:lpstr>Accountability</vt:lpstr>
      <vt:lpstr>Accountability</vt:lpstr>
      <vt:lpstr>Accountability</vt:lpstr>
      <vt:lpstr>Accountability</vt:lpstr>
      <vt:lpstr>Accountability</vt:lpstr>
      <vt:lpstr>Student Profile 2018-2019</vt:lpstr>
      <vt:lpstr>Student Profile 2018-2019</vt:lpstr>
      <vt:lpstr>Student Profile 2018-2019</vt:lpstr>
      <vt:lpstr>Student Profile 2018-2019</vt:lpstr>
      <vt:lpstr>Staff Profile 2018-2019</vt:lpstr>
      <vt:lpstr>PowerPoint Presentation</vt:lpstr>
      <vt:lpstr>Staff Profile 2018-2019</vt:lpstr>
      <vt:lpstr>PowerPoint Presentation</vt:lpstr>
      <vt:lpstr>Staff Profile 2018-2019</vt:lpstr>
      <vt:lpstr>Staff Profile 2018-2019</vt:lpstr>
      <vt:lpstr>PowerPoint Presentation</vt:lpstr>
      <vt:lpstr>PowerPoint Presentation</vt:lpstr>
      <vt:lpstr>PowerPoint Presentation</vt:lpstr>
      <vt:lpstr>PowerPoint Presentation</vt:lpstr>
      <vt:lpstr>District/Campus profile</vt:lpstr>
      <vt:lpstr>PowerPoint Presentation</vt:lpstr>
      <vt:lpstr>PowerPoint Presentation</vt:lpstr>
      <vt:lpstr>PowerPoint Presentation</vt:lpstr>
      <vt:lpstr>PowerPoint Presentation</vt:lpstr>
      <vt:lpstr>2018-19 PEIMS Financial Report </vt:lpstr>
      <vt:lpstr>Violent and Criminal Incidents</vt:lpstr>
      <vt:lpstr>PowerPoint Presentation</vt:lpstr>
      <vt:lpstr>Student Performance in Postsecondary Institutions</vt:lpstr>
      <vt:lpstr>For Further Information 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 2020 State of the District Report</dc:title>
  <dc:creator>Victoria Davis</dc:creator>
  <cp:lastModifiedBy>Vicki Davis</cp:lastModifiedBy>
  <cp:revision>2</cp:revision>
  <dcterms:created xsi:type="dcterms:W3CDTF">2020-12-06T20:47:12Z</dcterms:created>
  <dcterms:modified xsi:type="dcterms:W3CDTF">2020-12-07T12:58:06Z</dcterms:modified>
</cp:coreProperties>
</file>